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2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1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79CA6D-D734-49AE-94FB-85DD698FB1EC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9027FBA-AD8A-45A3-9014-08C9CBE276D9}">
      <dgm:prSet phldrT="[Text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GB" sz="1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RISKS TO PATIENT SAFETY</a:t>
          </a:r>
        </a:p>
      </dgm:t>
    </dgm:pt>
    <dgm:pt modelId="{5C4F4349-10D0-4BF4-944C-7A977C239050}" type="parTrans" cxnId="{DDD6894C-B50F-4117-BE94-9B52BD21DE2F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D3ED550-3E93-41BA-BA49-52834C7EE127}" type="sibTrans" cxnId="{DDD6894C-B50F-4117-BE94-9B52BD21DE2F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7A0573-310C-444A-AB28-8E3276284969}">
      <dgm:prSet phldrT="[Text]" custT="1"/>
      <dgm:spPr/>
      <dgm:t>
        <a:bodyPr/>
        <a:lstStyle/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NO NATIONALLY AGREED TRAINING PROGRAM</a:t>
          </a:r>
        </a:p>
      </dgm:t>
    </dgm:pt>
    <dgm:pt modelId="{717078C2-F814-4020-B744-51A37E474FD0}" type="parTrans" cxnId="{67852BEB-31D3-4B2E-87FB-15DE8DB388F7}">
      <dgm:prSet/>
      <dgm:spPr>
        <a:solidFill>
          <a:srgbClr val="002060"/>
        </a:solidFill>
      </dgm:spPr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74F89C-C196-46A7-A5B8-ED1CA1AB47DB}" type="sibTrans" cxnId="{67852BEB-31D3-4B2E-87FB-15DE8DB388F7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56EA55C-42F4-4A04-B680-4CEE59CC57C7}">
      <dgm:prSet phldrT="[Text]" custT="1"/>
      <dgm:spPr/>
      <dgm:t>
        <a:bodyPr/>
        <a:lstStyle/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HIGH RISK</a:t>
          </a:r>
        </a:p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LIFE THREATENING</a:t>
          </a:r>
        </a:p>
      </dgm:t>
    </dgm:pt>
    <dgm:pt modelId="{4AC77160-32DC-4331-997B-BE8FF650F0FB}" type="parTrans" cxnId="{38BAF84D-C26E-4C5A-864D-353590317536}">
      <dgm:prSet/>
      <dgm:spPr>
        <a:solidFill>
          <a:srgbClr val="002060"/>
        </a:solidFill>
      </dgm:spPr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F938ED-C629-444D-952F-867A5A35649C}" type="sibTrans" cxnId="{38BAF84D-C26E-4C5A-864D-353590317536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1951BB-E2FB-4E9B-BE2C-9249D3BC8588}">
      <dgm:prSet phldrT="[Text]" custT="1"/>
      <dgm:spPr/>
      <dgm:t>
        <a:bodyPr/>
        <a:lstStyle/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LOW FREQUENCY LACK PRACTICE</a:t>
          </a:r>
        </a:p>
      </dgm:t>
    </dgm:pt>
    <dgm:pt modelId="{83AB9B83-8CE4-492D-83A5-F0DE8B1DC695}" type="parTrans" cxnId="{3C29AA11-A5EF-43D2-8E7F-3818298348EC}">
      <dgm:prSet/>
      <dgm:spPr>
        <a:solidFill>
          <a:srgbClr val="002060"/>
        </a:solidFill>
      </dgm:spPr>
      <dgm:t>
        <a:bodyPr/>
        <a:lstStyle/>
        <a:p>
          <a:endParaRPr lang="en-GB" dirty="0"/>
        </a:p>
      </dgm:t>
    </dgm:pt>
    <dgm:pt modelId="{42D1610F-D082-43A9-A607-A0AD05A0CB40}" type="sibTrans" cxnId="{3C29AA11-A5EF-43D2-8E7F-3818298348EC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AB7296-0C74-4AF9-BA2E-8D0B42A398A7}">
      <dgm:prSet phldrT="[Text]" custT="1"/>
      <dgm:spPr/>
      <dgm:t>
        <a:bodyPr/>
        <a:lstStyle/>
        <a:p>
          <a:r>
            <a:rPr lang="en-GB" sz="1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STAFF WITH NO EMERGENCY TRAINING</a:t>
          </a:r>
        </a:p>
      </dgm:t>
    </dgm:pt>
    <dgm:pt modelId="{B4C90C9C-C96D-464E-B805-BD173C9F1479}" type="parTrans" cxnId="{23EA4549-E51D-4429-8487-729E0BD5FC30}">
      <dgm:prSet/>
      <dgm:spPr>
        <a:solidFill>
          <a:srgbClr val="002060"/>
        </a:solidFill>
      </dgm:spPr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716322-C480-4537-B115-38F45E936258}" type="sibTrans" cxnId="{23EA4549-E51D-4429-8487-729E0BD5FC30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5B2225-2F1B-4A57-8BA8-32862E3C85B8}">
      <dgm:prSet custT="1"/>
      <dgm:spPr/>
      <dgm:t>
        <a:bodyPr/>
        <a:lstStyle/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UNFAMILIARITY WITH DRUGS AND EQUIPMENT</a:t>
          </a:r>
        </a:p>
      </dgm:t>
    </dgm:pt>
    <dgm:pt modelId="{2AB863C6-B000-4F4E-ADAA-0CE520C200AD}" type="parTrans" cxnId="{2338BA0F-CD7A-484C-919E-BC4B550A2B82}">
      <dgm:prSet/>
      <dgm:spPr>
        <a:solidFill>
          <a:srgbClr val="002060"/>
        </a:solidFill>
      </dgm:spPr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2B37C0E-FC4B-453B-AAD8-62197A046F30}" type="sibTrans" cxnId="{2338BA0F-CD7A-484C-919E-BC4B550A2B82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843663-4F54-40BF-B0E9-A8F81D9E04D6}">
      <dgm:prSet custT="1"/>
      <dgm:spPr/>
      <dgm:t>
        <a:bodyPr/>
        <a:lstStyle/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LACK OF CONFIDENCE AND ANXIETY</a:t>
          </a:r>
        </a:p>
      </dgm:t>
    </dgm:pt>
    <dgm:pt modelId="{AEF0BDF7-9F7C-429D-9567-42232E0C1751}" type="parTrans" cxnId="{728F2632-A1D7-4EEA-A6E8-E79DE6C8C8D9}">
      <dgm:prSet/>
      <dgm:spPr>
        <a:solidFill>
          <a:srgbClr val="002060"/>
        </a:solidFill>
      </dgm:spPr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8A62A0-6276-4DE7-AAB6-53106EAA9558}" type="sibTrans" cxnId="{728F2632-A1D7-4EEA-A6E8-E79DE6C8C8D9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D33713-F46A-4C83-8540-A697F4DBC61C}">
      <dgm:prSet custT="1"/>
      <dgm:spPr/>
      <dgm:t>
        <a:bodyPr/>
        <a:lstStyle/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AMBULANCE DELAYS </a:t>
          </a:r>
        </a:p>
      </dgm:t>
    </dgm:pt>
    <dgm:pt modelId="{10D3BA3C-608F-4F39-9D60-6C7DE19CD001}" type="parTrans" cxnId="{517FE136-98BA-4105-BE45-19BE41346E8F}">
      <dgm:prSet/>
      <dgm:spPr>
        <a:solidFill>
          <a:srgbClr val="002060"/>
        </a:solidFill>
      </dgm:spPr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C1FA6-C668-47A1-8971-703A21C8871B}" type="sibTrans" cxnId="{517FE136-98BA-4105-BE45-19BE41346E8F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E90F4F-E9A7-4CBE-90ED-9C9D5A9F71AF}">
      <dgm:prSet custT="1"/>
      <dgm:spPr/>
      <dgm:t>
        <a:bodyPr/>
        <a:lstStyle/>
        <a:p>
          <a:r>
            <a:rPr lang="en-GB" sz="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LITTLE PRIMARY CARE GUIDANCE</a:t>
          </a:r>
        </a:p>
      </dgm:t>
    </dgm:pt>
    <dgm:pt modelId="{4BA3731C-C7B9-4CDD-B30C-A9818DDCBC02}" type="parTrans" cxnId="{3A188F45-0425-4CB7-A908-836ABC0D478C}">
      <dgm:prSet/>
      <dgm:spPr>
        <a:solidFill>
          <a:srgbClr val="002060"/>
        </a:solidFill>
      </dgm:spPr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58D373-893A-49B3-8F60-A6FECA0B1E68}" type="sibTrans" cxnId="{3A188F45-0425-4CB7-A908-836ABC0D478C}">
      <dgm:prSet/>
      <dgm:spPr/>
      <dgm:t>
        <a:bodyPr/>
        <a:lstStyle/>
        <a:p>
          <a:endParaRPr lang="en-GB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C1E00E-F076-4A72-8D17-C092CC650685}" type="pres">
      <dgm:prSet presAssocID="{9E79CA6D-D734-49AE-94FB-85DD698FB1E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DCF1BD6-FE80-4A75-AA49-973249550029}" type="pres">
      <dgm:prSet presAssocID="{09027FBA-AD8A-45A3-9014-08C9CBE276D9}" presName="centerShape" presStyleLbl="node0" presStyleIdx="0" presStyleCnt="1" custScaleX="146410" custScaleY="146410" custLinFactNeighborX="718" custLinFactNeighborY="-3788"/>
      <dgm:spPr/>
    </dgm:pt>
    <dgm:pt modelId="{682E406A-4A28-45ED-89B8-3A75D48841DB}" type="pres">
      <dgm:prSet presAssocID="{717078C2-F814-4020-B744-51A37E474FD0}" presName="parTrans" presStyleLbl="sibTrans2D1" presStyleIdx="0" presStyleCnt="8" custFlipVert="1" custScaleX="242637"/>
      <dgm:spPr/>
    </dgm:pt>
    <dgm:pt modelId="{46963E44-C303-4DF0-96BA-A1B2A5B953B7}" type="pres">
      <dgm:prSet presAssocID="{717078C2-F814-4020-B744-51A37E474FD0}" presName="connectorText" presStyleLbl="sibTrans2D1" presStyleIdx="0" presStyleCnt="8"/>
      <dgm:spPr/>
    </dgm:pt>
    <dgm:pt modelId="{DF6F980D-EA05-4475-B570-0F70A1C1587C}" type="pres">
      <dgm:prSet presAssocID="{317A0573-310C-444A-AB28-8E3276284969}" presName="node" presStyleLbl="node1" presStyleIdx="0" presStyleCnt="8" custScaleX="173250" custScaleY="130122" custRadScaleRad="103651" custRadScaleInc="-637">
        <dgm:presLayoutVars>
          <dgm:bulletEnabled val="1"/>
        </dgm:presLayoutVars>
      </dgm:prSet>
      <dgm:spPr/>
    </dgm:pt>
    <dgm:pt modelId="{AB3FD8B6-DCA5-4197-B811-A6D0663E6595}" type="pres">
      <dgm:prSet presAssocID="{4BA3731C-C7B9-4CDD-B30C-A9818DDCBC02}" presName="parTrans" presStyleLbl="sibTrans2D1" presStyleIdx="1" presStyleCnt="8" custAng="10614277" custScaleX="205827" custLinFactNeighborX="-25548" custLinFactNeighborY="-35654"/>
      <dgm:spPr/>
    </dgm:pt>
    <dgm:pt modelId="{DD537ADF-1C03-47CF-9E20-235D7E2F4ADE}" type="pres">
      <dgm:prSet presAssocID="{4BA3731C-C7B9-4CDD-B30C-A9818DDCBC02}" presName="connectorText" presStyleLbl="sibTrans2D1" presStyleIdx="1" presStyleCnt="8"/>
      <dgm:spPr/>
    </dgm:pt>
    <dgm:pt modelId="{25D972AA-9B5E-49F2-A091-9D34266E37EC}" type="pres">
      <dgm:prSet presAssocID="{1BE90F4F-E9A7-4CBE-90ED-9C9D5A9F71AF}" presName="node" presStyleLbl="node1" presStyleIdx="1" presStyleCnt="8" custScaleX="159896" custScaleY="115365" custRadScaleRad="134509" custRadScaleInc="29490">
        <dgm:presLayoutVars>
          <dgm:bulletEnabled val="1"/>
        </dgm:presLayoutVars>
      </dgm:prSet>
      <dgm:spPr/>
    </dgm:pt>
    <dgm:pt modelId="{C03BCE4B-25AE-46BF-8341-1FA2D0033215}" type="pres">
      <dgm:prSet presAssocID="{4AC77160-32DC-4331-997B-BE8FF650F0FB}" presName="parTrans" presStyleLbl="sibTrans2D1" presStyleIdx="2" presStyleCnt="8" custAng="10571709" custScaleX="245357" custLinFactNeighborX="25908" custLinFactNeighborY="-10218"/>
      <dgm:spPr/>
    </dgm:pt>
    <dgm:pt modelId="{16E79D6F-45FE-42B7-A9CA-1E734802F85C}" type="pres">
      <dgm:prSet presAssocID="{4AC77160-32DC-4331-997B-BE8FF650F0FB}" presName="connectorText" presStyleLbl="sibTrans2D1" presStyleIdx="2" presStyleCnt="8"/>
      <dgm:spPr/>
    </dgm:pt>
    <dgm:pt modelId="{D441F214-9657-4BFB-A7A2-BE59B2BE6954}" type="pres">
      <dgm:prSet presAssocID="{656EA55C-42F4-4A04-B680-4CEE59CC57C7}" presName="node" presStyleLbl="node1" presStyleIdx="2" presStyleCnt="8" custScaleX="174553" custScaleY="122620" custRadScaleRad="140955" custRadScaleInc="-9044">
        <dgm:presLayoutVars>
          <dgm:bulletEnabled val="1"/>
        </dgm:presLayoutVars>
      </dgm:prSet>
      <dgm:spPr/>
    </dgm:pt>
    <dgm:pt modelId="{85B5A822-B44C-4914-9070-0F6A96A7638E}" type="pres">
      <dgm:prSet presAssocID="{83AB9B83-8CE4-492D-83A5-F0DE8B1DC695}" presName="parTrans" presStyleLbl="sibTrans2D1" presStyleIdx="3" presStyleCnt="8" custAng="0" custFlipVert="1" custFlipHor="1" custScaleX="204081" custLinFactNeighborX="-23818" custLinFactNeighborY="38387"/>
      <dgm:spPr/>
    </dgm:pt>
    <dgm:pt modelId="{3F7B70BF-4A16-4979-9B51-8224106232CC}" type="pres">
      <dgm:prSet presAssocID="{83AB9B83-8CE4-492D-83A5-F0DE8B1DC695}" presName="connectorText" presStyleLbl="sibTrans2D1" presStyleIdx="3" presStyleCnt="8"/>
      <dgm:spPr/>
    </dgm:pt>
    <dgm:pt modelId="{79A1D5BD-0C70-4AED-B534-245C573E8469}" type="pres">
      <dgm:prSet presAssocID="{981951BB-E2FB-4E9B-BE2C-9249D3BC8588}" presName="node" presStyleLbl="node1" presStyleIdx="3" presStyleCnt="8" custScaleX="174030" custScaleY="119839" custRadScaleRad="134875" custRadScaleInc="-53935">
        <dgm:presLayoutVars>
          <dgm:bulletEnabled val="1"/>
        </dgm:presLayoutVars>
      </dgm:prSet>
      <dgm:spPr/>
    </dgm:pt>
    <dgm:pt modelId="{CD1AEF51-7293-4A1E-BA82-74D235C945A7}" type="pres">
      <dgm:prSet presAssocID="{B4C90C9C-C96D-464E-B805-BD173C9F1479}" presName="parTrans" presStyleLbl="sibTrans2D1" presStyleIdx="4" presStyleCnt="8" custAng="0" custFlipVert="1" custFlipHor="1" custScaleX="293622" custLinFactNeighborX="3250" custLinFactNeighborY="33137"/>
      <dgm:spPr/>
    </dgm:pt>
    <dgm:pt modelId="{366F6A4E-A1EE-4295-AD80-5FD3E907657D}" type="pres">
      <dgm:prSet presAssocID="{B4C90C9C-C96D-464E-B805-BD173C9F1479}" presName="connectorText" presStyleLbl="sibTrans2D1" presStyleIdx="4" presStyleCnt="8"/>
      <dgm:spPr/>
    </dgm:pt>
    <dgm:pt modelId="{E901F5F9-0E15-448D-9E10-730DED5FDC9F}" type="pres">
      <dgm:prSet presAssocID="{72AB7296-0C74-4AF9-BA2E-8D0B42A398A7}" presName="node" presStyleLbl="node1" presStyleIdx="4" presStyleCnt="8" custScaleX="166070" custScaleY="122244" custRadScaleRad="96801" custRadScaleInc="-5595">
        <dgm:presLayoutVars>
          <dgm:bulletEnabled val="1"/>
        </dgm:presLayoutVars>
      </dgm:prSet>
      <dgm:spPr/>
    </dgm:pt>
    <dgm:pt modelId="{3A4381D8-1D28-493F-8B40-1CC88314FE6A}" type="pres">
      <dgm:prSet presAssocID="{2AB863C6-B000-4F4E-ADAA-0CE520C200AD}" presName="parTrans" presStyleLbl="sibTrans2D1" presStyleIdx="5" presStyleCnt="8" custAng="10800000" custScaleX="193494" custLinFactNeighborX="18685" custLinFactNeighborY="36090"/>
      <dgm:spPr/>
    </dgm:pt>
    <dgm:pt modelId="{D1257820-4F30-4F24-8752-7A9292D96256}" type="pres">
      <dgm:prSet presAssocID="{2AB863C6-B000-4F4E-ADAA-0CE520C200AD}" presName="connectorText" presStyleLbl="sibTrans2D1" presStyleIdx="5" presStyleCnt="8"/>
      <dgm:spPr/>
    </dgm:pt>
    <dgm:pt modelId="{F678866C-D624-4BED-BD98-B72EE1BED3A1}" type="pres">
      <dgm:prSet presAssocID="{545B2225-2F1B-4A57-8BA8-32862E3C85B8}" presName="node" presStyleLbl="node1" presStyleIdx="5" presStyleCnt="8" custScaleX="165108" custScaleY="133073" custRadScaleRad="133389" custRadScaleInc="44291">
        <dgm:presLayoutVars>
          <dgm:bulletEnabled val="1"/>
        </dgm:presLayoutVars>
      </dgm:prSet>
      <dgm:spPr/>
    </dgm:pt>
    <dgm:pt modelId="{4697232D-8B9B-4899-9E46-91F91C8E5266}" type="pres">
      <dgm:prSet presAssocID="{AEF0BDF7-9F7C-429D-9567-42232E0C1751}" presName="parTrans" presStyleLbl="sibTrans2D1" presStyleIdx="6" presStyleCnt="8" custAng="10800000" custScaleX="198184"/>
      <dgm:spPr/>
    </dgm:pt>
    <dgm:pt modelId="{91D02C4B-58F6-4340-BC5E-889105FA7048}" type="pres">
      <dgm:prSet presAssocID="{AEF0BDF7-9F7C-429D-9567-42232E0C1751}" presName="connectorText" presStyleLbl="sibTrans2D1" presStyleIdx="6" presStyleCnt="8"/>
      <dgm:spPr/>
    </dgm:pt>
    <dgm:pt modelId="{5CA161B1-46B5-4421-A2A1-E94EA4DFD687}" type="pres">
      <dgm:prSet presAssocID="{96843663-4F54-40BF-B0E9-A8F81D9E04D6}" presName="node" presStyleLbl="node1" presStyleIdx="6" presStyleCnt="8" custScaleX="171445" custScaleY="123442" custRadScaleRad="157572" custRadScaleInc="3598">
        <dgm:presLayoutVars>
          <dgm:bulletEnabled val="1"/>
        </dgm:presLayoutVars>
      </dgm:prSet>
      <dgm:spPr/>
    </dgm:pt>
    <dgm:pt modelId="{D533A00E-43BA-40F8-82AE-577FD0AB5938}" type="pres">
      <dgm:prSet presAssocID="{10D3BA3C-608F-4F39-9D60-6C7DE19CD001}" presName="parTrans" presStyleLbl="sibTrans2D1" presStyleIdx="7" presStyleCnt="8" custAng="10800000" custScaleX="215732" custLinFactNeighborX="-6133" custLinFactNeighborY="-12875"/>
      <dgm:spPr/>
    </dgm:pt>
    <dgm:pt modelId="{09E5DD8A-32E8-486A-A5AC-7B7038585D4D}" type="pres">
      <dgm:prSet presAssocID="{10D3BA3C-608F-4F39-9D60-6C7DE19CD001}" presName="connectorText" presStyleLbl="sibTrans2D1" presStyleIdx="7" presStyleCnt="8"/>
      <dgm:spPr/>
    </dgm:pt>
    <dgm:pt modelId="{245FFD63-B2A8-4615-9074-E244D64C2210}" type="pres">
      <dgm:prSet presAssocID="{4ED33713-F46A-4C83-8540-A697F4DBC61C}" presName="node" presStyleLbl="node1" presStyleIdx="7" presStyleCnt="8" custScaleX="168424" custScaleY="128735" custRadScaleRad="145814" custRadScaleInc="-47328">
        <dgm:presLayoutVars>
          <dgm:bulletEnabled val="1"/>
        </dgm:presLayoutVars>
      </dgm:prSet>
      <dgm:spPr/>
    </dgm:pt>
  </dgm:ptLst>
  <dgm:cxnLst>
    <dgm:cxn modelId="{6E58BA06-199B-4C0E-A8DA-AD149D3AA920}" type="presOf" srcId="{83AB9B83-8CE4-492D-83A5-F0DE8B1DC695}" destId="{3F7B70BF-4A16-4979-9B51-8224106232CC}" srcOrd="1" destOrd="0" presId="urn:microsoft.com/office/officeart/2005/8/layout/radial5"/>
    <dgm:cxn modelId="{8DBDA009-F4DE-460C-A77A-6730D4D95893}" type="presOf" srcId="{B4C90C9C-C96D-464E-B805-BD173C9F1479}" destId="{CD1AEF51-7293-4A1E-BA82-74D235C945A7}" srcOrd="0" destOrd="0" presId="urn:microsoft.com/office/officeart/2005/8/layout/radial5"/>
    <dgm:cxn modelId="{2338BA0F-CD7A-484C-919E-BC4B550A2B82}" srcId="{09027FBA-AD8A-45A3-9014-08C9CBE276D9}" destId="{545B2225-2F1B-4A57-8BA8-32862E3C85B8}" srcOrd="5" destOrd="0" parTransId="{2AB863C6-B000-4F4E-ADAA-0CE520C200AD}" sibTransId="{E2B37C0E-FC4B-453B-AAD8-62197A046F30}"/>
    <dgm:cxn modelId="{3C29AA11-A5EF-43D2-8E7F-3818298348EC}" srcId="{09027FBA-AD8A-45A3-9014-08C9CBE276D9}" destId="{981951BB-E2FB-4E9B-BE2C-9249D3BC8588}" srcOrd="3" destOrd="0" parTransId="{83AB9B83-8CE4-492D-83A5-F0DE8B1DC695}" sibTransId="{42D1610F-D082-43A9-A607-A0AD05A0CB40}"/>
    <dgm:cxn modelId="{2224BA1A-C2F1-4BD0-A365-DB9B080DF2DD}" type="presOf" srcId="{4BA3731C-C7B9-4CDD-B30C-A9818DDCBC02}" destId="{DD537ADF-1C03-47CF-9E20-235D7E2F4ADE}" srcOrd="1" destOrd="0" presId="urn:microsoft.com/office/officeart/2005/8/layout/radial5"/>
    <dgm:cxn modelId="{A5800325-C289-411D-A106-95CD1E116058}" type="presOf" srcId="{2AB863C6-B000-4F4E-ADAA-0CE520C200AD}" destId="{3A4381D8-1D28-493F-8B40-1CC88314FE6A}" srcOrd="0" destOrd="0" presId="urn:microsoft.com/office/officeart/2005/8/layout/radial5"/>
    <dgm:cxn modelId="{EC0D0129-9535-412D-AAFE-1CAB1A5BAD7C}" type="presOf" srcId="{717078C2-F814-4020-B744-51A37E474FD0}" destId="{682E406A-4A28-45ED-89B8-3A75D48841DB}" srcOrd="0" destOrd="0" presId="urn:microsoft.com/office/officeart/2005/8/layout/radial5"/>
    <dgm:cxn modelId="{C5567A2B-9278-440D-A1C0-FFFB0DFAFAFF}" type="presOf" srcId="{4ED33713-F46A-4C83-8540-A697F4DBC61C}" destId="{245FFD63-B2A8-4615-9074-E244D64C2210}" srcOrd="0" destOrd="0" presId="urn:microsoft.com/office/officeart/2005/8/layout/radial5"/>
    <dgm:cxn modelId="{728F2632-A1D7-4EEA-A6E8-E79DE6C8C8D9}" srcId="{09027FBA-AD8A-45A3-9014-08C9CBE276D9}" destId="{96843663-4F54-40BF-B0E9-A8F81D9E04D6}" srcOrd="6" destOrd="0" parTransId="{AEF0BDF7-9F7C-429D-9567-42232E0C1751}" sibTransId="{428A62A0-6276-4DE7-AAB6-53106EAA9558}"/>
    <dgm:cxn modelId="{517FE136-98BA-4105-BE45-19BE41346E8F}" srcId="{09027FBA-AD8A-45A3-9014-08C9CBE276D9}" destId="{4ED33713-F46A-4C83-8540-A697F4DBC61C}" srcOrd="7" destOrd="0" parTransId="{10D3BA3C-608F-4F39-9D60-6C7DE19CD001}" sibTransId="{707C1FA6-C668-47A1-8971-703A21C8871B}"/>
    <dgm:cxn modelId="{7C85645B-FD7A-47AA-BBF5-808CCEA3D628}" type="presOf" srcId="{4AC77160-32DC-4331-997B-BE8FF650F0FB}" destId="{C03BCE4B-25AE-46BF-8341-1FA2D0033215}" srcOrd="0" destOrd="0" presId="urn:microsoft.com/office/officeart/2005/8/layout/radial5"/>
    <dgm:cxn modelId="{A28A6E60-0739-4511-94DE-91024FA5E11C}" type="presOf" srcId="{96843663-4F54-40BF-B0E9-A8F81D9E04D6}" destId="{5CA161B1-46B5-4421-A2A1-E94EA4DFD687}" srcOrd="0" destOrd="0" presId="urn:microsoft.com/office/officeart/2005/8/layout/radial5"/>
    <dgm:cxn modelId="{A8D03E63-2D16-4457-89BE-6B64C5A1D6A6}" type="presOf" srcId="{4BA3731C-C7B9-4CDD-B30C-A9818DDCBC02}" destId="{AB3FD8B6-DCA5-4197-B811-A6D0663E6595}" srcOrd="0" destOrd="0" presId="urn:microsoft.com/office/officeart/2005/8/layout/radial5"/>
    <dgm:cxn modelId="{3A188F45-0425-4CB7-A908-836ABC0D478C}" srcId="{09027FBA-AD8A-45A3-9014-08C9CBE276D9}" destId="{1BE90F4F-E9A7-4CBE-90ED-9C9D5A9F71AF}" srcOrd="1" destOrd="0" parTransId="{4BA3731C-C7B9-4CDD-B30C-A9818DDCBC02}" sibTransId="{6E58D373-893A-49B3-8F60-A6FECA0B1E68}"/>
    <dgm:cxn modelId="{23EA4549-E51D-4429-8487-729E0BD5FC30}" srcId="{09027FBA-AD8A-45A3-9014-08C9CBE276D9}" destId="{72AB7296-0C74-4AF9-BA2E-8D0B42A398A7}" srcOrd="4" destOrd="0" parTransId="{B4C90C9C-C96D-464E-B805-BD173C9F1479}" sibTransId="{63716322-C480-4537-B115-38F45E936258}"/>
    <dgm:cxn modelId="{877EDC6B-AC30-4651-B599-047957E083CE}" type="presOf" srcId="{9E79CA6D-D734-49AE-94FB-85DD698FB1EC}" destId="{D3C1E00E-F076-4A72-8D17-C092CC650685}" srcOrd="0" destOrd="0" presId="urn:microsoft.com/office/officeart/2005/8/layout/radial5"/>
    <dgm:cxn modelId="{DDD6894C-B50F-4117-BE94-9B52BD21DE2F}" srcId="{9E79CA6D-D734-49AE-94FB-85DD698FB1EC}" destId="{09027FBA-AD8A-45A3-9014-08C9CBE276D9}" srcOrd="0" destOrd="0" parTransId="{5C4F4349-10D0-4BF4-944C-7A977C239050}" sibTransId="{0D3ED550-3E93-41BA-BA49-52834C7EE127}"/>
    <dgm:cxn modelId="{C33B154D-D5FB-42D7-927F-97B953AA2243}" type="presOf" srcId="{717078C2-F814-4020-B744-51A37E474FD0}" destId="{46963E44-C303-4DF0-96BA-A1B2A5B953B7}" srcOrd="1" destOrd="0" presId="urn:microsoft.com/office/officeart/2005/8/layout/radial5"/>
    <dgm:cxn modelId="{38BAF84D-C26E-4C5A-864D-353590317536}" srcId="{09027FBA-AD8A-45A3-9014-08C9CBE276D9}" destId="{656EA55C-42F4-4A04-B680-4CEE59CC57C7}" srcOrd="2" destOrd="0" parTransId="{4AC77160-32DC-4331-997B-BE8FF650F0FB}" sibTransId="{6EF938ED-C629-444D-952F-867A5A35649C}"/>
    <dgm:cxn modelId="{CA41A250-73B9-4747-BC49-24AAD91FBEC3}" type="presOf" srcId="{09027FBA-AD8A-45A3-9014-08C9CBE276D9}" destId="{DDCF1BD6-FE80-4A75-AA49-973249550029}" srcOrd="0" destOrd="0" presId="urn:microsoft.com/office/officeart/2005/8/layout/radial5"/>
    <dgm:cxn modelId="{F461819D-C2E7-4219-B9B2-DA1C7273A654}" type="presOf" srcId="{AEF0BDF7-9F7C-429D-9567-42232E0C1751}" destId="{91D02C4B-58F6-4340-BC5E-889105FA7048}" srcOrd="1" destOrd="0" presId="urn:microsoft.com/office/officeart/2005/8/layout/radial5"/>
    <dgm:cxn modelId="{77B54CA8-1854-42FE-8340-6FA5A7E9FFA0}" type="presOf" srcId="{2AB863C6-B000-4F4E-ADAA-0CE520C200AD}" destId="{D1257820-4F30-4F24-8752-7A9292D96256}" srcOrd="1" destOrd="0" presId="urn:microsoft.com/office/officeart/2005/8/layout/radial5"/>
    <dgm:cxn modelId="{A207A1A9-2264-4BFF-8A2B-C3969368DB39}" type="presOf" srcId="{545B2225-2F1B-4A57-8BA8-32862E3C85B8}" destId="{F678866C-D624-4BED-BD98-B72EE1BED3A1}" srcOrd="0" destOrd="0" presId="urn:microsoft.com/office/officeart/2005/8/layout/radial5"/>
    <dgm:cxn modelId="{32C4A9AA-C8F1-42E5-8FB6-CA45FB63F8EF}" type="presOf" srcId="{1BE90F4F-E9A7-4CBE-90ED-9C9D5A9F71AF}" destId="{25D972AA-9B5E-49F2-A091-9D34266E37EC}" srcOrd="0" destOrd="0" presId="urn:microsoft.com/office/officeart/2005/8/layout/radial5"/>
    <dgm:cxn modelId="{228D37B2-F846-4E5C-A086-92A91A6D5801}" type="presOf" srcId="{10D3BA3C-608F-4F39-9D60-6C7DE19CD001}" destId="{D533A00E-43BA-40F8-82AE-577FD0AB5938}" srcOrd="0" destOrd="0" presId="urn:microsoft.com/office/officeart/2005/8/layout/radial5"/>
    <dgm:cxn modelId="{A7E37CC4-5E73-49F9-A61C-055E146E70FE}" type="presOf" srcId="{83AB9B83-8CE4-492D-83A5-F0DE8B1DC695}" destId="{85B5A822-B44C-4914-9070-0F6A96A7638E}" srcOrd="0" destOrd="0" presId="urn:microsoft.com/office/officeart/2005/8/layout/radial5"/>
    <dgm:cxn modelId="{9E467BC5-0FDC-4B9C-8830-1C772BF5F94C}" type="presOf" srcId="{656EA55C-42F4-4A04-B680-4CEE59CC57C7}" destId="{D441F214-9657-4BFB-A7A2-BE59B2BE6954}" srcOrd="0" destOrd="0" presId="urn:microsoft.com/office/officeart/2005/8/layout/radial5"/>
    <dgm:cxn modelId="{C07C60CF-8F4B-4060-9051-4CE2CC458721}" type="presOf" srcId="{4AC77160-32DC-4331-997B-BE8FF650F0FB}" destId="{16E79D6F-45FE-42B7-A9CA-1E734802F85C}" srcOrd="1" destOrd="0" presId="urn:microsoft.com/office/officeart/2005/8/layout/radial5"/>
    <dgm:cxn modelId="{472FB6DD-2B63-41FB-9738-7CC321C89BF8}" type="presOf" srcId="{72AB7296-0C74-4AF9-BA2E-8D0B42A398A7}" destId="{E901F5F9-0E15-448D-9E10-730DED5FDC9F}" srcOrd="0" destOrd="0" presId="urn:microsoft.com/office/officeart/2005/8/layout/radial5"/>
    <dgm:cxn modelId="{F732FDDF-FF7D-41DB-A905-789BE7343E88}" type="presOf" srcId="{AEF0BDF7-9F7C-429D-9567-42232E0C1751}" destId="{4697232D-8B9B-4899-9E46-91F91C8E5266}" srcOrd="0" destOrd="0" presId="urn:microsoft.com/office/officeart/2005/8/layout/radial5"/>
    <dgm:cxn modelId="{B6D04FE2-3E0E-472C-B3BF-999BE8293840}" type="presOf" srcId="{10D3BA3C-608F-4F39-9D60-6C7DE19CD001}" destId="{09E5DD8A-32E8-486A-A5AC-7B7038585D4D}" srcOrd="1" destOrd="0" presId="urn:microsoft.com/office/officeart/2005/8/layout/radial5"/>
    <dgm:cxn modelId="{67852BEB-31D3-4B2E-87FB-15DE8DB388F7}" srcId="{09027FBA-AD8A-45A3-9014-08C9CBE276D9}" destId="{317A0573-310C-444A-AB28-8E3276284969}" srcOrd="0" destOrd="0" parTransId="{717078C2-F814-4020-B744-51A37E474FD0}" sibTransId="{4074F89C-C196-46A7-A5B8-ED1CA1AB47DB}"/>
    <dgm:cxn modelId="{BEDF2FF3-5D4F-4F77-97B7-CE7D8F528233}" type="presOf" srcId="{981951BB-E2FB-4E9B-BE2C-9249D3BC8588}" destId="{79A1D5BD-0C70-4AED-B534-245C573E8469}" srcOrd="0" destOrd="0" presId="urn:microsoft.com/office/officeart/2005/8/layout/radial5"/>
    <dgm:cxn modelId="{72382BF7-33E4-46E4-9680-111EE887E834}" type="presOf" srcId="{B4C90C9C-C96D-464E-B805-BD173C9F1479}" destId="{366F6A4E-A1EE-4295-AD80-5FD3E907657D}" srcOrd="1" destOrd="0" presId="urn:microsoft.com/office/officeart/2005/8/layout/radial5"/>
    <dgm:cxn modelId="{8CC7ABFF-DB2D-4D0F-9644-E22430C95030}" type="presOf" srcId="{317A0573-310C-444A-AB28-8E3276284969}" destId="{DF6F980D-EA05-4475-B570-0F70A1C1587C}" srcOrd="0" destOrd="0" presId="urn:microsoft.com/office/officeart/2005/8/layout/radial5"/>
    <dgm:cxn modelId="{7D3E99AB-2D35-4ED5-A931-AF37F346CA02}" type="presParOf" srcId="{D3C1E00E-F076-4A72-8D17-C092CC650685}" destId="{DDCF1BD6-FE80-4A75-AA49-973249550029}" srcOrd="0" destOrd="0" presId="urn:microsoft.com/office/officeart/2005/8/layout/radial5"/>
    <dgm:cxn modelId="{E36026B9-BF38-4DB2-B608-557C648F1970}" type="presParOf" srcId="{D3C1E00E-F076-4A72-8D17-C092CC650685}" destId="{682E406A-4A28-45ED-89B8-3A75D48841DB}" srcOrd="1" destOrd="0" presId="urn:microsoft.com/office/officeart/2005/8/layout/radial5"/>
    <dgm:cxn modelId="{CA391099-E96C-403F-A257-19BD9B6588E4}" type="presParOf" srcId="{682E406A-4A28-45ED-89B8-3A75D48841DB}" destId="{46963E44-C303-4DF0-96BA-A1B2A5B953B7}" srcOrd="0" destOrd="0" presId="urn:microsoft.com/office/officeart/2005/8/layout/radial5"/>
    <dgm:cxn modelId="{D1C9E799-3AEC-4944-BB53-E3A50D714D4C}" type="presParOf" srcId="{D3C1E00E-F076-4A72-8D17-C092CC650685}" destId="{DF6F980D-EA05-4475-B570-0F70A1C1587C}" srcOrd="2" destOrd="0" presId="urn:microsoft.com/office/officeart/2005/8/layout/radial5"/>
    <dgm:cxn modelId="{05E87BAE-90CC-40E8-8398-2ECD478595E5}" type="presParOf" srcId="{D3C1E00E-F076-4A72-8D17-C092CC650685}" destId="{AB3FD8B6-DCA5-4197-B811-A6D0663E6595}" srcOrd="3" destOrd="0" presId="urn:microsoft.com/office/officeart/2005/8/layout/radial5"/>
    <dgm:cxn modelId="{0044C3D0-97F3-4F79-93BB-841735DCEB2F}" type="presParOf" srcId="{AB3FD8B6-DCA5-4197-B811-A6D0663E6595}" destId="{DD537ADF-1C03-47CF-9E20-235D7E2F4ADE}" srcOrd="0" destOrd="0" presId="urn:microsoft.com/office/officeart/2005/8/layout/radial5"/>
    <dgm:cxn modelId="{C73179E9-ECCA-48E1-AFC3-6391711114F1}" type="presParOf" srcId="{D3C1E00E-F076-4A72-8D17-C092CC650685}" destId="{25D972AA-9B5E-49F2-A091-9D34266E37EC}" srcOrd="4" destOrd="0" presId="urn:microsoft.com/office/officeart/2005/8/layout/radial5"/>
    <dgm:cxn modelId="{281AF5E2-76EA-4ED0-B271-6B37CCABB4F4}" type="presParOf" srcId="{D3C1E00E-F076-4A72-8D17-C092CC650685}" destId="{C03BCE4B-25AE-46BF-8341-1FA2D0033215}" srcOrd="5" destOrd="0" presId="urn:microsoft.com/office/officeart/2005/8/layout/radial5"/>
    <dgm:cxn modelId="{86A9FB2E-A967-41B4-839B-2A5FD90F0FE0}" type="presParOf" srcId="{C03BCE4B-25AE-46BF-8341-1FA2D0033215}" destId="{16E79D6F-45FE-42B7-A9CA-1E734802F85C}" srcOrd="0" destOrd="0" presId="urn:microsoft.com/office/officeart/2005/8/layout/radial5"/>
    <dgm:cxn modelId="{37C7CBEA-4CE3-4E0A-8CCE-664E8143F5A7}" type="presParOf" srcId="{D3C1E00E-F076-4A72-8D17-C092CC650685}" destId="{D441F214-9657-4BFB-A7A2-BE59B2BE6954}" srcOrd="6" destOrd="0" presId="urn:microsoft.com/office/officeart/2005/8/layout/radial5"/>
    <dgm:cxn modelId="{C43FEAE1-D998-44C2-BDF8-BDA3E8C0F0B5}" type="presParOf" srcId="{D3C1E00E-F076-4A72-8D17-C092CC650685}" destId="{85B5A822-B44C-4914-9070-0F6A96A7638E}" srcOrd="7" destOrd="0" presId="urn:microsoft.com/office/officeart/2005/8/layout/radial5"/>
    <dgm:cxn modelId="{65205185-FE33-4AD2-8602-DEC092EAB2AA}" type="presParOf" srcId="{85B5A822-B44C-4914-9070-0F6A96A7638E}" destId="{3F7B70BF-4A16-4979-9B51-8224106232CC}" srcOrd="0" destOrd="0" presId="urn:microsoft.com/office/officeart/2005/8/layout/radial5"/>
    <dgm:cxn modelId="{E7618891-18D4-447E-AF64-C1245C67DD92}" type="presParOf" srcId="{D3C1E00E-F076-4A72-8D17-C092CC650685}" destId="{79A1D5BD-0C70-4AED-B534-245C573E8469}" srcOrd="8" destOrd="0" presId="urn:microsoft.com/office/officeart/2005/8/layout/radial5"/>
    <dgm:cxn modelId="{24F393B9-BCED-42F5-BEC5-67D17DAC4D08}" type="presParOf" srcId="{D3C1E00E-F076-4A72-8D17-C092CC650685}" destId="{CD1AEF51-7293-4A1E-BA82-74D235C945A7}" srcOrd="9" destOrd="0" presId="urn:microsoft.com/office/officeart/2005/8/layout/radial5"/>
    <dgm:cxn modelId="{A5860C6D-805B-4272-9409-E3E5B6BAC1E9}" type="presParOf" srcId="{CD1AEF51-7293-4A1E-BA82-74D235C945A7}" destId="{366F6A4E-A1EE-4295-AD80-5FD3E907657D}" srcOrd="0" destOrd="0" presId="urn:microsoft.com/office/officeart/2005/8/layout/radial5"/>
    <dgm:cxn modelId="{ABBD5E65-A580-472D-8878-730A48891EA7}" type="presParOf" srcId="{D3C1E00E-F076-4A72-8D17-C092CC650685}" destId="{E901F5F9-0E15-448D-9E10-730DED5FDC9F}" srcOrd="10" destOrd="0" presId="urn:microsoft.com/office/officeart/2005/8/layout/radial5"/>
    <dgm:cxn modelId="{8F59E519-ECAD-4918-AF99-454F9C9714D7}" type="presParOf" srcId="{D3C1E00E-F076-4A72-8D17-C092CC650685}" destId="{3A4381D8-1D28-493F-8B40-1CC88314FE6A}" srcOrd="11" destOrd="0" presId="urn:microsoft.com/office/officeart/2005/8/layout/radial5"/>
    <dgm:cxn modelId="{3F481319-BC0A-4306-860E-71F3A5DE9422}" type="presParOf" srcId="{3A4381D8-1D28-493F-8B40-1CC88314FE6A}" destId="{D1257820-4F30-4F24-8752-7A9292D96256}" srcOrd="0" destOrd="0" presId="urn:microsoft.com/office/officeart/2005/8/layout/radial5"/>
    <dgm:cxn modelId="{BA0039E8-8354-459D-9B5A-776ED8E65EB1}" type="presParOf" srcId="{D3C1E00E-F076-4A72-8D17-C092CC650685}" destId="{F678866C-D624-4BED-BD98-B72EE1BED3A1}" srcOrd="12" destOrd="0" presId="urn:microsoft.com/office/officeart/2005/8/layout/radial5"/>
    <dgm:cxn modelId="{274F98B2-560A-4C5D-97A7-97906DB379D8}" type="presParOf" srcId="{D3C1E00E-F076-4A72-8D17-C092CC650685}" destId="{4697232D-8B9B-4899-9E46-91F91C8E5266}" srcOrd="13" destOrd="0" presId="urn:microsoft.com/office/officeart/2005/8/layout/radial5"/>
    <dgm:cxn modelId="{CD53E271-6354-4F54-AC80-5A6C78082B8B}" type="presParOf" srcId="{4697232D-8B9B-4899-9E46-91F91C8E5266}" destId="{91D02C4B-58F6-4340-BC5E-889105FA7048}" srcOrd="0" destOrd="0" presId="urn:microsoft.com/office/officeart/2005/8/layout/radial5"/>
    <dgm:cxn modelId="{53D2A74B-0329-4FC9-868E-48E379C27800}" type="presParOf" srcId="{D3C1E00E-F076-4A72-8D17-C092CC650685}" destId="{5CA161B1-46B5-4421-A2A1-E94EA4DFD687}" srcOrd="14" destOrd="0" presId="urn:microsoft.com/office/officeart/2005/8/layout/radial5"/>
    <dgm:cxn modelId="{FA5C267E-23A1-427B-B942-6B6564BD43D7}" type="presParOf" srcId="{D3C1E00E-F076-4A72-8D17-C092CC650685}" destId="{D533A00E-43BA-40F8-82AE-577FD0AB5938}" srcOrd="15" destOrd="0" presId="urn:microsoft.com/office/officeart/2005/8/layout/radial5"/>
    <dgm:cxn modelId="{B109D378-39E7-4605-B494-DDE2559D6FB5}" type="presParOf" srcId="{D533A00E-43BA-40F8-82AE-577FD0AB5938}" destId="{09E5DD8A-32E8-486A-A5AC-7B7038585D4D}" srcOrd="0" destOrd="0" presId="urn:microsoft.com/office/officeart/2005/8/layout/radial5"/>
    <dgm:cxn modelId="{75E57468-082E-48D4-AC4A-5061E40A95AE}" type="presParOf" srcId="{D3C1E00E-F076-4A72-8D17-C092CC650685}" destId="{245FFD63-B2A8-4615-9074-E244D64C2210}" srcOrd="16" destOrd="0" presId="urn:microsoft.com/office/officeart/2005/8/layout/radial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F1BD6-FE80-4A75-AA49-973249550029}">
      <dsp:nvSpPr>
        <dsp:cNvPr id="0" name=""/>
        <dsp:cNvSpPr/>
      </dsp:nvSpPr>
      <dsp:spPr>
        <a:xfrm>
          <a:off x="1656826" y="856974"/>
          <a:ext cx="942488" cy="942488"/>
        </a:xfrm>
        <a:prstGeom prst="ellipse">
          <a:avLst/>
        </a:prstGeom>
        <a:solidFill>
          <a:srgbClr val="FF0000"/>
        </a:solidFill>
        <a:ln w="15875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rPr>
            <a:t>RISKS TO PATIENT SAFETY</a:t>
          </a:r>
        </a:p>
      </dsp:txBody>
      <dsp:txXfrm>
        <a:off x="1794850" y="994998"/>
        <a:ext cx="666440" cy="666440"/>
      </dsp:txXfrm>
    </dsp:sp>
    <dsp:sp modelId="{682E406A-4A28-45ED-89B8-3A75D48841DB}">
      <dsp:nvSpPr>
        <dsp:cNvPr id="0" name=""/>
        <dsp:cNvSpPr/>
      </dsp:nvSpPr>
      <dsp:spPr>
        <a:xfrm rot="5463050" flipV="1">
          <a:off x="2046002" y="682558"/>
          <a:ext cx="144847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2068127" y="708785"/>
        <a:ext cx="101393" cy="143850"/>
      </dsp:txXfrm>
    </dsp:sp>
    <dsp:sp modelId="{DF6F980D-EA05-4475-B570-0F70A1C1587C}">
      <dsp:nvSpPr>
        <dsp:cNvPr id="0" name=""/>
        <dsp:cNvSpPr/>
      </dsp:nvSpPr>
      <dsp:spPr>
        <a:xfrm>
          <a:off x="1560037" y="-81324"/>
          <a:ext cx="1099504" cy="825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NO NATIONALLY AGREED TRAINING PROGRAM</a:t>
          </a:r>
        </a:p>
      </dsp:txBody>
      <dsp:txXfrm>
        <a:off x="1721056" y="39611"/>
        <a:ext cx="777466" cy="583929"/>
      </dsp:txXfrm>
    </dsp:sp>
    <dsp:sp modelId="{AB3FD8B6-DCA5-4197-B811-A6D0663E6595}">
      <dsp:nvSpPr>
        <dsp:cNvPr id="0" name=""/>
        <dsp:cNvSpPr/>
      </dsp:nvSpPr>
      <dsp:spPr>
        <a:xfrm rot="8447205">
          <a:off x="2371203" y="709058"/>
          <a:ext cx="519067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35029" y="734272"/>
        <a:ext cx="447142" cy="143850"/>
      </dsp:txXfrm>
    </dsp:sp>
    <dsp:sp modelId="{25D972AA-9B5E-49F2-A091-9D34266E37EC}">
      <dsp:nvSpPr>
        <dsp:cNvPr id="0" name=""/>
        <dsp:cNvSpPr/>
      </dsp:nvSpPr>
      <dsp:spPr>
        <a:xfrm>
          <a:off x="2742479" y="143588"/>
          <a:ext cx="1014755" cy="7321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LITTLE PRIMARY CARE GUIDANCE</a:t>
          </a:r>
        </a:p>
      </dsp:txBody>
      <dsp:txXfrm>
        <a:off x="2891086" y="250808"/>
        <a:ext cx="717541" cy="517706"/>
      </dsp:txXfrm>
    </dsp:sp>
    <dsp:sp modelId="{C03BCE4B-25AE-46BF-8341-1FA2D0033215}">
      <dsp:nvSpPr>
        <dsp:cNvPr id="0" name=""/>
        <dsp:cNvSpPr/>
      </dsp:nvSpPr>
      <dsp:spPr>
        <a:xfrm rot="10635090">
          <a:off x="2585846" y="1196813"/>
          <a:ext cx="622561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57730" y="1243039"/>
        <a:ext cx="550636" cy="143850"/>
      </dsp:txXfrm>
    </dsp:sp>
    <dsp:sp modelId="{D441F214-9657-4BFB-A7A2-BE59B2BE6954}">
      <dsp:nvSpPr>
        <dsp:cNvPr id="0" name=""/>
        <dsp:cNvSpPr/>
      </dsp:nvSpPr>
      <dsp:spPr>
        <a:xfrm>
          <a:off x="3077711" y="966847"/>
          <a:ext cx="1107773" cy="7781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HIGH RISK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LIFE THREATENING</a:t>
          </a:r>
        </a:p>
      </dsp:txBody>
      <dsp:txXfrm>
        <a:off x="3239941" y="1080810"/>
        <a:ext cx="783313" cy="550263"/>
      </dsp:txXfrm>
    </dsp:sp>
    <dsp:sp modelId="{85B5A822-B44C-4914-9070-0F6A96A7638E}">
      <dsp:nvSpPr>
        <dsp:cNvPr id="0" name=""/>
        <dsp:cNvSpPr/>
      </dsp:nvSpPr>
      <dsp:spPr>
        <a:xfrm rot="2149937" flipH="1" flipV="1">
          <a:off x="2360495" y="1731386"/>
          <a:ext cx="591004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 dirty="0"/>
        </a:p>
      </dsp:txBody>
      <dsp:txXfrm rot="10800000">
        <a:off x="2425614" y="1800389"/>
        <a:ext cx="519079" cy="143850"/>
      </dsp:txXfrm>
    </dsp:sp>
    <dsp:sp modelId="{79A1D5BD-0C70-4AED-B534-245C573E8469}">
      <dsp:nvSpPr>
        <dsp:cNvPr id="0" name=""/>
        <dsp:cNvSpPr/>
      </dsp:nvSpPr>
      <dsp:spPr>
        <a:xfrm>
          <a:off x="2781996" y="1818886"/>
          <a:ext cx="1104454" cy="7605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LOW FREQUENCY LACK PRACTICE</a:t>
          </a:r>
        </a:p>
      </dsp:txBody>
      <dsp:txXfrm>
        <a:off x="2943740" y="1930264"/>
        <a:ext cx="780966" cy="537783"/>
      </dsp:txXfrm>
    </dsp:sp>
    <dsp:sp modelId="{CD1AEF51-7293-4A1E-BA82-74D235C945A7}">
      <dsp:nvSpPr>
        <dsp:cNvPr id="0" name=""/>
        <dsp:cNvSpPr/>
      </dsp:nvSpPr>
      <dsp:spPr>
        <a:xfrm rot="5377247" flipH="1" flipV="1">
          <a:off x="1929530" y="1888107"/>
          <a:ext cx="414197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1965731" y="1972019"/>
        <a:ext cx="342272" cy="143850"/>
      </dsp:txXfrm>
    </dsp:sp>
    <dsp:sp modelId="{E901F5F9-0E15-448D-9E10-730DED5FDC9F}">
      <dsp:nvSpPr>
        <dsp:cNvPr id="0" name=""/>
        <dsp:cNvSpPr/>
      </dsp:nvSpPr>
      <dsp:spPr>
        <a:xfrm>
          <a:off x="1608549" y="2065601"/>
          <a:ext cx="1053937" cy="7758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STAFF WITH NO EMERGENCY TRAINING</a:t>
          </a:r>
        </a:p>
      </dsp:txBody>
      <dsp:txXfrm>
        <a:off x="1762895" y="2179215"/>
        <a:ext cx="745245" cy="548574"/>
      </dsp:txXfrm>
    </dsp:sp>
    <dsp:sp modelId="{3A4381D8-1D28-493F-8B40-1CC88314FE6A}">
      <dsp:nvSpPr>
        <dsp:cNvPr id="0" name=""/>
        <dsp:cNvSpPr/>
      </dsp:nvSpPr>
      <dsp:spPr>
        <a:xfrm rot="19364881">
          <a:off x="1313807" y="1741329"/>
          <a:ext cx="563115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1321144" y="1811048"/>
        <a:ext cx="491190" cy="143850"/>
      </dsp:txXfrm>
    </dsp:sp>
    <dsp:sp modelId="{F678866C-D624-4BED-BD98-B72EE1BED3A1}">
      <dsp:nvSpPr>
        <dsp:cNvPr id="0" name=""/>
        <dsp:cNvSpPr/>
      </dsp:nvSpPr>
      <dsp:spPr>
        <a:xfrm>
          <a:off x="410911" y="1813382"/>
          <a:ext cx="1047832" cy="8445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UNFAMILIARITY WITH DRUGS AND EQUIPMENT</a:t>
          </a:r>
        </a:p>
      </dsp:txBody>
      <dsp:txXfrm>
        <a:off x="564362" y="1937060"/>
        <a:ext cx="740930" cy="597171"/>
      </dsp:txXfrm>
    </dsp:sp>
    <dsp:sp modelId="{4697232D-8B9B-4899-9E46-91F91C8E5266}">
      <dsp:nvSpPr>
        <dsp:cNvPr id="0" name=""/>
        <dsp:cNvSpPr/>
      </dsp:nvSpPr>
      <dsp:spPr>
        <a:xfrm rot="21474860">
          <a:off x="1081351" y="1235557"/>
          <a:ext cx="598883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1081375" y="1284816"/>
        <a:ext cx="526958" cy="143850"/>
      </dsp:txXfrm>
    </dsp:sp>
    <dsp:sp modelId="{5CA161B1-46B5-4421-A2A1-E94EA4DFD687}">
      <dsp:nvSpPr>
        <dsp:cNvPr id="0" name=""/>
        <dsp:cNvSpPr/>
      </dsp:nvSpPr>
      <dsp:spPr>
        <a:xfrm>
          <a:off x="0" y="994203"/>
          <a:ext cx="1088049" cy="783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LACK OF CONFIDENCE AND ANXIETY</a:t>
          </a:r>
        </a:p>
      </dsp:txBody>
      <dsp:txXfrm>
        <a:off x="159341" y="1108930"/>
        <a:ext cx="769367" cy="553951"/>
      </dsp:txXfrm>
    </dsp:sp>
    <dsp:sp modelId="{D533A00E-43BA-40F8-82AE-577FD0AB5938}">
      <dsp:nvSpPr>
        <dsp:cNvPr id="0" name=""/>
        <dsp:cNvSpPr/>
      </dsp:nvSpPr>
      <dsp:spPr>
        <a:xfrm rot="1891040">
          <a:off x="1135400" y="783901"/>
          <a:ext cx="663953" cy="239750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1140705" y="813051"/>
        <a:ext cx="592028" cy="143850"/>
      </dsp:txXfrm>
    </dsp:sp>
    <dsp:sp modelId="{245FFD63-B2A8-4615-9074-E244D64C2210}">
      <dsp:nvSpPr>
        <dsp:cNvPr id="0" name=""/>
        <dsp:cNvSpPr/>
      </dsp:nvSpPr>
      <dsp:spPr>
        <a:xfrm>
          <a:off x="280009" y="114184"/>
          <a:ext cx="1068877" cy="8169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rPr>
            <a:t>AMBULANCE DELAYS </a:t>
          </a:r>
        </a:p>
      </dsp:txBody>
      <dsp:txXfrm>
        <a:off x="436542" y="233830"/>
        <a:ext cx="755811" cy="577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047234-B85A-43E7-AE73-E5BCC01FA031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93F58-11C1-493D-B7EC-0B30AF0B81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266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31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88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83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235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924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55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35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442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99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964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25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82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72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28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4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59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98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0B19D8A-247D-41EC-A13A-AFB2E052A569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7772CB5-13CA-49EE-8BE6-5B1A697B12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89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0" Type="http://schemas.openxmlformats.org/officeDocument/2006/relationships/hyperlink" Target="mailto:emily.styles@collegeofparamedics.co.uk" TargetMode="External"/><Relationship Id="rId4" Type="http://schemas.openxmlformats.org/officeDocument/2006/relationships/diagramLayout" Target="../diagrams/layout1.xml"/><Relationship Id="rId9" Type="http://schemas.openxmlformats.org/officeDocument/2006/relationships/hyperlink" Target="mailto:primarycare@collegeofparamedics.co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94576BC-9B77-AF8C-EF63-CBD95C52962D}"/>
              </a:ext>
            </a:extLst>
          </p:cNvPr>
          <p:cNvSpPr/>
          <p:nvPr/>
        </p:nvSpPr>
        <p:spPr>
          <a:xfrm>
            <a:off x="8780416" y="1065116"/>
            <a:ext cx="3017520" cy="1753746"/>
          </a:xfrm>
          <a:prstGeom prst="roundRect">
            <a:avLst>
              <a:gd name="adj" fmla="val 3038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Experience</a:t>
            </a:r>
          </a:p>
          <a:p>
            <a:pPr algn="ctr"/>
            <a:endParaRPr lang="en-GB" sz="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often do you have emergencies in your surgery?</a:t>
            </a:r>
          </a:p>
          <a:p>
            <a:pPr algn="ctr"/>
            <a:endParaRPr lang="en-GB" sz="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leads these when they happen?</a:t>
            </a:r>
          </a:p>
          <a:p>
            <a:pPr algn="ctr"/>
            <a:endParaRPr lang="en-GB" sz="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confident do you feel now to deal with a medical emergency in your surgery?</a:t>
            </a:r>
          </a:p>
          <a:p>
            <a:pPr algn="ctr">
              <a:spcBef>
                <a:spcPts val="600"/>
              </a:spcBef>
            </a:pPr>
            <a:r>
              <a:rPr lang="en-GB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Checklists reduce errors, provide support structure &amp; team performance is improved </a:t>
            </a:r>
          </a:p>
          <a:p>
            <a:pPr marL="0" lvl="1" algn="ctr">
              <a:spcBef>
                <a:spcPts val="600"/>
              </a:spcBef>
            </a:pPr>
            <a:r>
              <a:rPr lang="en-GB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endParaRPr lang="en-GB" sz="9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79E9D0-920E-27A3-BE8B-DE6525F454EC}"/>
              </a:ext>
            </a:extLst>
          </p:cNvPr>
          <p:cNvSpPr txBox="1"/>
          <p:nvPr/>
        </p:nvSpPr>
        <p:spPr>
          <a:xfrm>
            <a:off x="3472066" y="0"/>
            <a:ext cx="53136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MAGIC  </a:t>
            </a:r>
          </a:p>
          <a:p>
            <a:pPr algn="ctr"/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M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anagement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emergencies in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surgeries using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 simulation and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b="1" dirty="0">
                <a:solidFill>
                  <a:srgbClr val="417B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hecklists</a:t>
            </a:r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C9039E-9CDF-FB28-B893-C8B84DB8FE62}"/>
              </a:ext>
            </a:extLst>
          </p:cNvPr>
          <p:cNvSpPr/>
          <p:nvPr/>
        </p:nvSpPr>
        <p:spPr>
          <a:xfrm>
            <a:off x="328700" y="1087923"/>
            <a:ext cx="3346450" cy="265130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04D698-88C4-D390-8A7B-88F488E65913}"/>
              </a:ext>
            </a:extLst>
          </p:cNvPr>
          <p:cNvSpPr txBox="1"/>
          <p:nvPr/>
        </p:nvSpPr>
        <p:spPr>
          <a:xfrm>
            <a:off x="394064" y="1098886"/>
            <a:ext cx="204089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0639" indent="40639" algn="r" defTabSz="914400" hangingPunct="0"/>
            <a:r>
              <a:rPr lang="en-GB" sz="1200" b="1" dirty="0">
                <a:latin typeface="Calibri" panose="020F0502020204030204" pitchFamily="34" charset="0"/>
                <a:cs typeface="Calibri" panose="020F0502020204030204" pitchFamily="34" charset="0"/>
              </a:rPr>
              <a:t>Background </a:t>
            </a:r>
          </a:p>
          <a:p>
            <a:pPr marR="40639" indent="40639" defTabSz="914400" hangingPunct="0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40639" indent="40639" defTabSz="914400" hangingPunct="0"/>
            <a:r>
              <a:rPr lang="en-GB" sz="800" b="1" dirty="0">
                <a:latin typeface="Calibri" panose="020F0502020204030204" pitchFamily="34" charset="0"/>
                <a:cs typeface="Calibri" panose="020F0502020204030204" pitchFamily="34" charset="0"/>
              </a:rPr>
              <a:t>A survey of 88 clinical staff from 22 practices showed:</a:t>
            </a:r>
          </a:p>
          <a:p>
            <a:pPr marR="40639" indent="40639" defTabSz="914400" hangingPunct="0"/>
            <a:r>
              <a:rPr lang="en-GB" sz="800" dirty="0">
                <a:latin typeface="Calibri" panose="020F0502020204030204" pitchFamily="34" charset="0"/>
                <a:cs typeface="Calibri" panose="020F0502020204030204" pitchFamily="34" charset="0"/>
              </a:rPr>
              <a:t>encountered at least one emergency in the </a:t>
            </a:r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40639" indent="-285750" defTabSz="914400" hangingPunct="0">
              <a:buFont typeface="Arial" panose="020B0604020202020204" pitchFamily="34" charset="0"/>
              <a:buChar char="•"/>
            </a:pPr>
            <a:r>
              <a:rPr lang="en-GB" sz="800" dirty="0">
                <a:latin typeface="Calibri" panose="020F0502020204030204" pitchFamily="34" charset="0"/>
                <a:cs typeface="Calibri" panose="020F0502020204030204" pitchFamily="34" charset="0"/>
              </a:rPr>
              <a:t>97% GPs had last 12 months</a:t>
            </a:r>
          </a:p>
          <a:p>
            <a:pPr marL="285750" marR="40639" indent="-285750" defTabSz="914400" hangingPunct="0">
              <a:buFont typeface="Arial" panose="020B0604020202020204" pitchFamily="34" charset="0"/>
              <a:buChar char="•"/>
            </a:pPr>
            <a:r>
              <a:rPr lang="en-GB" sz="800" dirty="0">
                <a:latin typeface="Calibri" panose="020F0502020204030204" pitchFamily="34" charset="0"/>
                <a:cs typeface="Calibri" panose="020F0502020204030204" pitchFamily="34" charset="0"/>
              </a:rPr>
              <a:t>Ambulance delays occurred of up to 4 hours in 50%</a:t>
            </a:r>
          </a:p>
          <a:p>
            <a:pPr marL="285750" marR="40639" indent="-285750" defTabSz="914400" hangingPunct="0">
              <a:buFont typeface="Arial" panose="020B0604020202020204" pitchFamily="34" charset="0"/>
              <a:buChar char="•"/>
            </a:pPr>
            <a:r>
              <a:rPr lang="en-GB" sz="800" dirty="0">
                <a:latin typeface="Calibri" panose="020F0502020204030204" pitchFamily="34" charset="0"/>
                <a:cs typeface="Calibri" panose="020F0502020204030204" pitchFamily="34" charset="0"/>
              </a:rPr>
              <a:t>76% of GPs had no emergency training in the last 12 months  (excluding BLS)</a:t>
            </a:r>
          </a:p>
          <a:p>
            <a:pPr marR="40639" defTabSz="914400" hangingPunct="0"/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40639" indent="40639" defTabSz="914400" hangingPunct="0"/>
            <a:r>
              <a:rPr lang="en-GB" sz="800" b="1" dirty="0">
                <a:latin typeface="Calibri" panose="020F0502020204030204" pitchFamily="34" charset="0"/>
                <a:cs typeface="Calibri" panose="020F0502020204030204" pitchFamily="34" charset="0"/>
              </a:rPr>
              <a:t>300 Emergencies occurred in 13 broad themes</a:t>
            </a:r>
          </a:p>
          <a:p>
            <a:pPr marR="40639" indent="40639" defTabSz="914400" hangingPunct="0"/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The top five themes were Respiratory; Cardiac; Sepsis; Neurological; Anaphylaxis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Less than 1% involved a cardiac arrest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5226DC-0653-1C5D-885F-557CE3FE26F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352124" y="1838160"/>
            <a:ext cx="1220196" cy="1150828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AF53296-3507-FAA0-52DF-6FD1786897B4}"/>
              </a:ext>
            </a:extLst>
          </p:cNvPr>
          <p:cNvSpPr/>
          <p:nvPr/>
        </p:nvSpPr>
        <p:spPr>
          <a:xfrm>
            <a:off x="4597400" y="4868355"/>
            <a:ext cx="3187700" cy="79614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Vision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Training for Primary Care settings, free for all; resulting in staff confidence, resilience and improved patient outcomes in emergency situations</a:t>
            </a:r>
          </a:p>
        </p:txBody>
      </p:sp>
      <p:graphicFrame>
        <p:nvGraphicFramePr>
          <p:cNvPr id="13" name="Content Placeholder 3">
            <a:extLst>
              <a:ext uri="{FF2B5EF4-FFF2-40B4-BE49-F238E27FC236}">
                <a16:creationId xmlns:a16="http://schemas.microsoft.com/office/drawing/2014/main" id="{4AE03C88-00EF-1A14-73BB-4D3A0E128A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5039259"/>
              </p:ext>
            </p:extLst>
          </p:nvPr>
        </p:nvGraphicFramePr>
        <p:xfrm>
          <a:off x="4073733" y="1591574"/>
          <a:ext cx="4235034" cy="2794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FE8813A-93FC-B4E1-9F64-95201ABFE700}"/>
              </a:ext>
            </a:extLst>
          </p:cNvPr>
          <p:cNvSpPr/>
          <p:nvPr/>
        </p:nvSpPr>
        <p:spPr>
          <a:xfrm>
            <a:off x="615219" y="4489463"/>
            <a:ext cx="2997200" cy="204291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Choose Us</a:t>
            </a:r>
          </a:p>
          <a:p>
            <a:pPr algn="ctr"/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Checklists reduce errors, provide support structure &amp; team performance is improved </a:t>
            </a:r>
          </a:p>
          <a:p>
            <a:pPr algn="ctr"/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In-situ simulation is a safe, supportive environment to practice and build confidence in the environment it may be needed</a:t>
            </a:r>
          </a:p>
          <a:p>
            <a:pPr algn="ctr"/>
            <a:endParaRPr lang="en-GB" sz="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Paramedics are trained regularly using simulation techniques and utilising checklists, so can promote confidence in this type of training</a:t>
            </a:r>
          </a:p>
          <a:p>
            <a:pPr algn="ctr"/>
            <a:endParaRPr lang="en-GB" sz="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train </a:t>
            </a:r>
            <a:r>
              <a:rPr lang="en-GB" sz="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Paramedics in </a:t>
            </a:r>
            <a:r>
              <a:rPr lang="en-GB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trainers for your practices and oversee future developments</a:t>
            </a:r>
          </a:p>
          <a:p>
            <a:pPr algn="ctr"/>
            <a:endParaRPr lang="en-GB" sz="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F9ACC1E-97A1-48BB-8A31-C8E32AEC4B49}"/>
              </a:ext>
            </a:extLst>
          </p:cNvPr>
          <p:cNvSpPr/>
          <p:nvPr/>
        </p:nvSpPr>
        <p:spPr>
          <a:xfrm>
            <a:off x="8506096" y="2990518"/>
            <a:ext cx="3492864" cy="382482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62000" indent="-762000" algn="ctr">
              <a:spcBef>
                <a:spcPts val="2400"/>
              </a:spcBef>
              <a:defRPr sz="5500"/>
            </a:pPr>
            <a:endParaRPr lang="en-GB" sz="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EB6BC1-97BC-4C85-7BB7-5F111DD4BF15}"/>
              </a:ext>
            </a:extLst>
          </p:cNvPr>
          <p:cNvSpPr txBox="1"/>
          <p:nvPr/>
        </p:nvSpPr>
        <p:spPr>
          <a:xfrm>
            <a:off x="8873531" y="3088470"/>
            <a:ext cx="274976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GP Quick Reference Handbook</a:t>
            </a:r>
          </a:p>
          <a:p>
            <a:pPr algn="ctr"/>
            <a:r>
              <a:rPr lang="en-GB" sz="10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Developed with GPs for GP teams</a:t>
            </a:r>
          </a:p>
          <a:p>
            <a:pPr algn="ctr"/>
            <a:endParaRPr lang="en-GB" sz="1050" dirty="0"/>
          </a:p>
          <a:p>
            <a:pPr algn="ctr"/>
            <a:r>
              <a:rPr lang="en-GB" sz="1050" dirty="0"/>
              <a:t>Handbook of checklists for emergency situations</a:t>
            </a:r>
          </a:p>
          <a:p>
            <a:pPr algn="ctr"/>
            <a:r>
              <a:rPr lang="en-GB" sz="1050" dirty="0"/>
              <a:t>15 clinical checklists (8 adult, 7 paediatric)</a:t>
            </a:r>
            <a:br>
              <a:rPr lang="en-GB" sz="1050" dirty="0"/>
            </a:br>
            <a:r>
              <a:rPr lang="en-GB" sz="1050" dirty="0"/>
              <a:t>1 non-clinical checklist</a:t>
            </a:r>
            <a:br>
              <a:rPr lang="en-GB" sz="1050" dirty="0"/>
            </a:br>
            <a:r>
              <a:rPr lang="en-GB" sz="1050" dirty="0"/>
              <a:t>Standardised presentation of materials</a:t>
            </a:r>
            <a:br>
              <a:rPr lang="en-GB" sz="1050" dirty="0"/>
            </a:br>
            <a:r>
              <a:rPr lang="en-GB" sz="1050" dirty="0"/>
              <a:t>Supports but does not replace professional judgement</a:t>
            </a:r>
          </a:p>
          <a:p>
            <a:pPr algn="ctr"/>
            <a:endParaRPr lang="en-GB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CF9552F-32F5-5637-A160-CF6726A46D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86136" y="4891237"/>
            <a:ext cx="2806079" cy="175768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1991FFD-33A2-80B6-8B1C-DF858EECFC9A}"/>
              </a:ext>
            </a:extLst>
          </p:cNvPr>
          <p:cNvSpPr txBox="1"/>
          <p:nvPr/>
        </p:nvSpPr>
        <p:spPr>
          <a:xfrm>
            <a:off x="4676146" y="5972222"/>
            <a:ext cx="283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 further information</a:t>
            </a:r>
          </a:p>
          <a:p>
            <a:pPr algn="ctr"/>
            <a:r>
              <a:rPr lang="en-GB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primarycare@collegeofparamedics.co.uk</a:t>
            </a:r>
            <a:endParaRPr lang="en-GB" sz="1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emily.styles@collegeofparamedics.co.uk</a:t>
            </a:r>
            <a:endParaRPr lang="en-GB" sz="12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34D90E-E9ED-BD86-D462-9FCAE967A3F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3346450" cy="82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44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96</TotalTime>
  <Words>344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Corbel</vt:lpstr>
      <vt:lpstr>Parallax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STYLES, Emily (MANOR FARM MEDICAL CENTRE)</dc:creator>
  <cp:lastModifiedBy>STYLES, Emily (MANOR FARM MEDICAL CENTRE)</cp:lastModifiedBy>
  <cp:revision>3</cp:revision>
  <dcterms:created xsi:type="dcterms:W3CDTF">2025-12-04T19:40:18Z</dcterms:created>
  <dcterms:modified xsi:type="dcterms:W3CDTF">2026-02-08T12:37:31Z</dcterms:modified>
</cp:coreProperties>
</file>