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63" r:id="rId5"/>
    <p:sldId id="264" r:id="rId6"/>
    <p:sldId id="265" r:id="rId7"/>
    <p:sldId id="266" r:id="rId8"/>
    <p:sldId id="267" r:id="rId9"/>
    <p:sldId id="268" r:id="rId10"/>
    <p:sldId id="269" r:id="rId11"/>
    <p:sldId id="270" r:id="rId12"/>
    <p:sldId id="271" r:id="rId13"/>
    <p:sldId id="272" r:id="rId14"/>
    <p:sldId id="273" r:id="rId15"/>
    <p:sldId id="275" r:id="rId16"/>
    <p:sldId id="274" r:id="rId17"/>
    <p:sldId id="276" r:id="rId18"/>
    <p:sldId id="293" r:id="rId19"/>
    <p:sldId id="277" r:id="rId20"/>
    <p:sldId id="297" r:id="rId21"/>
    <p:sldId id="292" r:id="rId22"/>
    <p:sldId id="294" r:id="rId23"/>
    <p:sldId id="295" r:id="rId24"/>
    <p:sldId id="296"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B8"/>
    <a:srgbClr val="AE2573"/>
    <a:srgbClr val="009639"/>
    <a:srgbClr val="ED8B00"/>
    <a:srgbClr val="7C2855"/>
    <a:srgbClr val="330072"/>
    <a:srgbClr val="E8EDEE"/>
    <a:srgbClr val="F6C2E7"/>
    <a:srgbClr val="5F7584"/>
    <a:srgbClr val="D7BB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4289" autoAdjust="0"/>
  </p:normalViewPr>
  <p:slideViewPr>
    <p:cSldViewPr snapToGrid="0">
      <p:cViewPr varScale="1">
        <p:scale>
          <a:sx n="44" d="100"/>
          <a:sy n="44" d="100"/>
        </p:scale>
        <p:origin x="2194" y="6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B2100A-3FCD-4F95-9225-8DD6E14CA49F}" type="datetimeFigureOut">
              <a:rPr lang="en-GB" smtClean="0"/>
              <a:t>08/01/2026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D11A89-A243-4D51-A119-98D78221F520}" type="slidenum">
              <a:rPr lang="en-GB" smtClean="0"/>
              <a:t>‹#›</a:t>
            </a:fld>
            <a:endParaRPr lang="en-GB"/>
          </a:p>
        </p:txBody>
      </p:sp>
    </p:spTree>
    <p:extLst>
      <p:ext uri="{BB962C8B-B14F-4D97-AF65-F5344CB8AC3E}">
        <p14:creationId xmlns:p14="http://schemas.microsoft.com/office/powerpoint/2010/main" val="1288179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bullet re opioid conversion?</a:t>
            </a:r>
          </a:p>
        </p:txBody>
      </p:sp>
      <p:sp>
        <p:nvSpPr>
          <p:cNvPr id="4" name="Slide Number Placeholder 3"/>
          <p:cNvSpPr>
            <a:spLocks noGrp="1"/>
          </p:cNvSpPr>
          <p:nvPr>
            <p:ph type="sldNum" sz="quarter" idx="5"/>
          </p:nvPr>
        </p:nvSpPr>
        <p:spPr/>
        <p:txBody>
          <a:bodyPr/>
          <a:lstStyle/>
          <a:p>
            <a:fld id="{D6D11A89-A243-4D51-A119-98D78221F520}" type="slidenum">
              <a:rPr lang="en-GB" smtClean="0"/>
              <a:t>2</a:t>
            </a:fld>
            <a:endParaRPr lang="en-GB"/>
          </a:p>
        </p:txBody>
      </p:sp>
    </p:spTree>
    <p:extLst>
      <p:ext uri="{BB962C8B-B14F-4D97-AF65-F5344CB8AC3E}">
        <p14:creationId xmlns:p14="http://schemas.microsoft.com/office/powerpoint/2010/main" val="2100063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Correct. Morphine is used for the relief of the sensation of breathlessness.</a:t>
            </a:r>
          </a:p>
          <a:p>
            <a:endParaRPr lang="en-GB" dirty="0"/>
          </a:p>
          <a:p>
            <a:r>
              <a:rPr lang="en-GB" dirty="0"/>
              <a:t>B. Correct. Midazolam is useful for the anxiety associated with breathlessness.</a:t>
            </a:r>
          </a:p>
          <a:p>
            <a:endParaRPr lang="en-GB" dirty="0"/>
          </a:p>
          <a:p>
            <a:r>
              <a:rPr lang="en-GB" dirty="0"/>
              <a:t>C. Incorrect. This dose is harmful in an opioid naïve patient.</a:t>
            </a:r>
          </a:p>
          <a:p>
            <a:endParaRPr lang="en-GB" dirty="0"/>
          </a:p>
          <a:p>
            <a:r>
              <a:rPr lang="en-GB" dirty="0"/>
              <a:t>D. Incorrect. If it is already determined that Mr Brown does not want any more active treatment, then this would be inappropriate.</a:t>
            </a:r>
          </a:p>
          <a:p>
            <a:endParaRPr lang="en-GB" dirty="0"/>
          </a:p>
          <a:p>
            <a:r>
              <a:rPr lang="en-GB" dirty="0"/>
              <a:t>E. Incorrect. Mr Brown wants to stay at home.</a:t>
            </a:r>
          </a:p>
          <a:p>
            <a:endParaRPr lang="en-GB" dirty="0"/>
          </a:p>
        </p:txBody>
      </p:sp>
      <p:sp>
        <p:nvSpPr>
          <p:cNvPr id="4" name="Slide Number Placeholder 3"/>
          <p:cNvSpPr>
            <a:spLocks noGrp="1"/>
          </p:cNvSpPr>
          <p:nvPr>
            <p:ph type="sldNum" sz="quarter" idx="5"/>
          </p:nvPr>
        </p:nvSpPr>
        <p:spPr/>
        <p:txBody>
          <a:bodyPr/>
          <a:lstStyle/>
          <a:p>
            <a:fld id="{D6D11A89-A243-4D51-A119-98D78221F520}" type="slidenum">
              <a:rPr lang="en-GB" smtClean="0"/>
              <a:t>16</a:t>
            </a:fld>
            <a:endParaRPr lang="en-GB"/>
          </a:p>
        </p:txBody>
      </p:sp>
    </p:spTree>
    <p:extLst>
      <p:ext uri="{BB962C8B-B14F-4D97-AF65-F5344CB8AC3E}">
        <p14:creationId xmlns:p14="http://schemas.microsoft.com/office/powerpoint/2010/main" val="2588344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Potentially ask what thoughts people have before moving to the next slide – so viewers can still see </a:t>
            </a:r>
            <a:r>
              <a:rPr lang="en-GB"/>
              <a:t>this slide. </a:t>
            </a:r>
          </a:p>
        </p:txBody>
      </p:sp>
      <p:sp>
        <p:nvSpPr>
          <p:cNvPr id="4" name="Slide Number Placeholder 3"/>
          <p:cNvSpPr>
            <a:spLocks noGrp="1"/>
          </p:cNvSpPr>
          <p:nvPr>
            <p:ph type="sldNum" sz="quarter" idx="5"/>
          </p:nvPr>
        </p:nvSpPr>
        <p:spPr/>
        <p:txBody>
          <a:bodyPr/>
          <a:lstStyle/>
          <a:p>
            <a:fld id="{D6D11A89-A243-4D51-A119-98D78221F520}" type="slidenum">
              <a:rPr lang="en-GB" smtClean="0"/>
              <a:t>17</a:t>
            </a:fld>
            <a:endParaRPr lang="en-GB"/>
          </a:p>
        </p:txBody>
      </p:sp>
    </p:spTree>
    <p:extLst>
      <p:ext uri="{BB962C8B-B14F-4D97-AF65-F5344CB8AC3E}">
        <p14:creationId xmlns:p14="http://schemas.microsoft.com/office/powerpoint/2010/main" val="595106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D11A89-A243-4D51-A119-98D78221F520}" type="slidenum">
              <a:rPr lang="en-GB" smtClean="0"/>
              <a:t>18</a:t>
            </a:fld>
            <a:endParaRPr lang="en-GB"/>
          </a:p>
        </p:txBody>
      </p:sp>
    </p:spTree>
    <p:extLst>
      <p:ext uri="{BB962C8B-B14F-4D97-AF65-F5344CB8AC3E}">
        <p14:creationId xmlns:p14="http://schemas.microsoft.com/office/powerpoint/2010/main" val="1578040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Thorough assessment is essential</a:t>
            </a:r>
          </a:p>
          <a:p>
            <a:r>
              <a:rPr lang="en-GB" dirty="0"/>
              <a:t>You may be in the house on your own but if you are not sure phone for advice</a:t>
            </a:r>
          </a:p>
          <a:p>
            <a:r>
              <a:rPr lang="en-GB" dirty="0"/>
              <a:t>PRN medications were sufficient to manage symptoms in this case, a syringe driver is not always needed</a:t>
            </a:r>
          </a:p>
          <a:p>
            <a:endParaRPr lang="en-GB" dirty="0"/>
          </a:p>
        </p:txBody>
      </p:sp>
      <p:sp>
        <p:nvSpPr>
          <p:cNvPr id="4" name="Slide Number Placeholder 3"/>
          <p:cNvSpPr>
            <a:spLocks noGrp="1"/>
          </p:cNvSpPr>
          <p:nvPr>
            <p:ph type="sldNum" sz="quarter" idx="5"/>
          </p:nvPr>
        </p:nvSpPr>
        <p:spPr/>
        <p:txBody>
          <a:bodyPr/>
          <a:lstStyle/>
          <a:p>
            <a:fld id="{D6D11A89-A243-4D51-A119-98D78221F520}" type="slidenum">
              <a:rPr lang="en-GB" smtClean="0"/>
              <a:t>19</a:t>
            </a:fld>
            <a:endParaRPr lang="en-GB"/>
          </a:p>
        </p:txBody>
      </p:sp>
    </p:spTree>
    <p:extLst>
      <p:ext uri="{BB962C8B-B14F-4D97-AF65-F5344CB8AC3E}">
        <p14:creationId xmlns:p14="http://schemas.microsoft.com/office/powerpoint/2010/main" val="1421487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 at opioid chart on next slide and talk through </a:t>
            </a:r>
          </a:p>
        </p:txBody>
      </p:sp>
      <p:sp>
        <p:nvSpPr>
          <p:cNvPr id="4" name="Slide Number Placeholder 3"/>
          <p:cNvSpPr>
            <a:spLocks noGrp="1"/>
          </p:cNvSpPr>
          <p:nvPr>
            <p:ph type="sldNum" sz="quarter" idx="5"/>
          </p:nvPr>
        </p:nvSpPr>
        <p:spPr/>
        <p:txBody>
          <a:bodyPr/>
          <a:lstStyle/>
          <a:p>
            <a:fld id="{D6D11A89-A243-4D51-A119-98D78221F520}" type="slidenum">
              <a:rPr lang="en-GB" smtClean="0"/>
              <a:t>20</a:t>
            </a:fld>
            <a:endParaRPr lang="en-GB"/>
          </a:p>
        </p:txBody>
      </p:sp>
    </p:spTree>
    <p:extLst>
      <p:ext uri="{BB962C8B-B14F-4D97-AF65-F5344CB8AC3E}">
        <p14:creationId xmlns:p14="http://schemas.microsoft.com/office/powerpoint/2010/main" val="2563134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 at converting between opiates and working out doses if on slow release opiate and prn doses </a:t>
            </a:r>
          </a:p>
          <a:p>
            <a:endParaRPr lang="en-GB" dirty="0"/>
          </a:p>
          <a:p>
            <a:r>
              <a:rPr lang="en-GB" dirty="0"/>
              <a:t>- 30mgs BD = 60mgs 24 hour total dose – indicating syringe driver starting dose 30mgs and prn dose of 5mgs </a:t>
            </a:r>
          </a:p>
        </p:txBody>
      </p:sp>
      <p:sp>
        <p:nvSpPr>
          <p:cNvPr id="4" name="Slide Number Placeholder 3"/>
          <p:cNvSpPr>
            <a:spLocks noGrp="1"/>
          </p:cNvSpPr>
          <p:nvPr>
            <p:ph type="sldNum" sz="quarter" idx="5"/>
          </p:nvPr>
        </p:nvSpPr>
        <p:spPr/>
        <p:txBody>
          <a:bodyPr/>
          <a:lstStyle/>
          <a:p>
            <a:fld id="{D6D11A89-A243-4D51-A119-98D78221F520}" type="slidenum">
              <a:rPr lang="en-GB" smtClean="0"/>
              <a:t>21</a:t>
            </a:fld>
            <a:endParaRPr lang="en-GB"/>
          </a:p>
        </p:txBody>
      </p:sp>
    </p:spTree>
    <p:extLst>
      <p:ext uri="{BB962C8B-B14F-4D97-AF65-F5344CB8AC3E}">
        <p14:creationId xmlns:p14="http://schemas.microsoft.com/office/powerpoint/2010/main" val="3688010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Page 1 content:</a:t>
            </a:r>
          </a:p>
          <a:p>
            <a:r>
              <a:rPr lang="en-GB" dirty="0"/>
              <a:t>Patient information</a:t>
            </a:r>
          </a:p>
          <a:p>
            <a:endParaRPr lang="en-GB" dirty="0"/>
          </a:p>
          <a:p>
            <a:r>
              <a:rPr lang="en-GB" dirty="0"/>
              <a:t>Prescribing guidance.</a:t>
            </a:r>
          </a:p>
          <a:p>
            <a:endParaRPr lang="en-GB" dirty="0"/>
          </a:p>
          <a:p>
            <a:r>
              <a:rPr lang="en-GB" dirty="0"/>
              <a:t>Phone numbers and websites for advice </a:t>
            </a:r>
          </a:p>
          <a:p>
            <a:endParaRPr lang="en-GB" dirty="0"/>
          </a:p>
          <a:p>
            <a:r>
              <a:rPr lang="en-GB" dirty="0"/>
              <a:t>Transdermal patches – errors and poor decisions have been made regarding symptom control related to transdermal patches </a:t>
            </a:r>
            <a:r>
              <a:rPr lang="en-GB" dirty="0" err="1"/>
              <a:t>ie</a:t>
            </a:r>
            <a:r>
              <a:rPr lang="en-GB" dirty="0"/>
              <a:t> there has been no check that transdermal patches are continuing, the family don’t realise they are to continue and stop them, the patient has increased pain and stopping of transdermal patches has not been picked up as a cause of increased pain or the transdermal patch has fallen off.  </a:t>
            </a:r>
            <a:r>
              <a:rPr lang="en-GB" b="1" dirty="0"/>
              <a:t>Remember that transdermal opioid patches are not used to calculate the syringe driver starting dose.</a:t>
            </a:r>
          </a:p>
          <a:p>
            <a:endParaRPr lang="en-GB" b="1" dirty="0"/>
          </a:p>
          <a:p>
            <a:r>
              <a:rPr lang="en-GB" dirty="0"/>
              <a:t>Medication sheet continuation sheet - CHA4918</a:t>
            </a:r>
          </a:p>
          <a:p>
            <a:endParaRPr lang="en-GB" dirty="0"/>
          </a:p>
          <a:p>
            <a:r>
              <a:rPr lang="en-GB" dirty="0"/>
              <a:t>Transdermal Patch Check continuation sheet – CHA4921</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D11A89-A243-4D51-A119-98D78221F5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8024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r>
              <a:rPr lang="en-GB" b="1" dirty="0"/>
              <a:t>Presentation – we know that patients and families often have concerns about medications, their benefits and their side effects, yet in the audits to date we know this is not always recorded.  This section is designed to enable recording of benefits or burdens of medications given PRN to inform syringe driver changes.  </a:t>
            </a:r>
          </a:p>
          <a:p>
            <a:endParaRPr lang="en-GB" b="1" dirty="0"/>
          </a:p>
          <a:p>
            <a:r>
              <a:rPr lang="en-GB" b="1" dirty="0"/>
              <a:t>CHA4922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D11A89-A243-4D51-A119-98D78221F5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1293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Blank pale blue headings can be used to prescribe more of specific medication.</a:t>
            </a:r>
          </a:p>
          <a:p>
            <a:endParaRPr lang="en-GB" b="1" dirty="0"/>
          </a:p>
          <a:p>
            <a:r>
              <a:rPr lang="en-GB" b="1" dirty="0"/>
              <a:t>The prescribing section is on the left side of the page and administration section on the right.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D11A89-A243-4D51-A119-98D78221F5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7489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D11A89-A243-4D51-A119-98D78221F520}" type="slidenum">
              <a:rPr lang="en-GB" smtClean="0"/>
              <a:t>25</a:t>
            </a:fld>
            <a:endParaRPr lang="en-GB"/>
          </a:p>
        </p:txBody>
      </p:sp>
    </p:spTree>
    <p:extLst>
      <p:ext uri="{BB962C8B-B14F-4D97-AF65-F5344CB8AC3E}">
        <p14:creationId xmlns:p14="http://schemas.microsoft.com/office/powerpoint/2010/main" val="3508263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D11A89-A243-4D51-A119-98D78221F520}" type="slidenum">
              <a:rPr lang="en-GB" smtClean="0"/>
              <a:t>4</a:t>
            </a:fld>
            <a:endParaRPr lang="en-GB"/>
          </a:p>
        </p:txBody>
      </p:sp>
    </p:spTree>
    <p:extLst>
      <p:ext uri="{BB962C8B-B14F-4D97-AF65-F5344CB8AC3E}">
        <p14:creationId xmlns:p14="http://schemas.microsoft.com/office/powerpoint/2010/main" val="2857556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D11A89-A243-4D51-A119-98D78221F520}" type="slidenum">
              <a:rPr lang="en-GB" smtClean="0"/>
              <a:t>26</a:t>
            </a:fld>
            <a:endParaRPr lang="en-GB"/>
          </a:p>
        </p:txBody>
      </p:sp>
    </p:spTree>
    <p:extLst>
      <p:ext uri="{BB962C8B-B14F-4D97-AF65-F5344CB8AC3E}">
        <p14:creationId xmlns:p14="http://schemas.microsoft.com/office/powerpoint/2010/main" val="2584519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D11A89-A243-4D51-A119-98D78221F520}" type="slidenum">
              <a:rPr lang="en-GB" smtClean="0"/>
              <a:t>30</a:t>
            </a:fld>
            <a:endParaRPr lang="en-GB"/>
          </a:p>
        </p:txBody>
      </p:sp>
    </p:spTree>
    <p:extLst>
      <p:ext uri="{BB962C8B-B14F-4D97-AF65-F5344CB8AC3E}">
        <p14:creationId xmlns:p14="http://schemas.microsoft.com/office/powerpoint/2010/main" val="2990520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D11A89-A243-4D51-A119-98D78221F520}" type="slidenum">
              <a:rPr lang="en-GB" smtClean="0"/>
              <a:t>31</a:t>
            </a:fld>
            <a:endParaRPr lang="en-GB"/>
          </a:p>
        </p:txBody>
      </p:sp>
    </p:spTree>
    <p:extLst>
      <p:ext uri="{BB962C8B-B14F-4D97-AF65-F5344CB8AC3E}">
        <p14:creationId xmlns:p14="http://schemas.microsoft.com/office/powerpoint/2010/main" val="2411416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D11A89-A243-4D51-A119-98D78221F520}" type="slidenum">
              <a:rPr lang="en-GB" smtClean="0"/>
              <a:t>32</a:t>
            </a:fld>
            <a:endParaRPr lang="en-GB"/>
          </a:p>
        </p:txBody>
      </p:sp>
    </p:spTree>
    <p:extLst>
      <p:ext uri="{BB962C8B-B14F-4D97-AF65-F5344CB8AC3E}">
        <p14:creationId xmlns:p14="http://schemas.microsoft.com/office/powerpoint/2010/main" val="2330617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D11A89-A243-4D51-A119-98D78221F520}" type="slidenum">
              <a:rPr lang="en-GB" smtClean="0"/>
              <a:t>34</a:t>
            </a:fld>
            <a:endParaRPr lang="en-GB"/>
          </a:p>
        </p:txBody>
      </p:sp>
    </p:spTree>
    <p:extLst>
      <p:ext uri="{BB962C8B-B14F-4D97-AF65-F5344CB8AC3E}">
        <p14:creationId xmlns:p14="http://schemas.microsoft.com/office/powerpoint/2010/main" val="2362562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D11A89-A243-4D51-A119-98D78221F520}" type="slidenum">
              <a:rPr lang="en-GB" smtClean="0"/>
              <a:t>36</a:t>
            </a:fld>
            <a:endParaRPr lang="en-GB"/>
          </a:p>
        </p:txBody>
      </p:sp>
    </p:spTree>
    <p:extLst>
      <p:ext uri="{BB962C8B-B14F-4D97-AF65-F5344CB8AC3E}">
        <p14:creationId xmlns:p14="http://schemas.microsoft.com/office/powerpoint/2010/main" val="693729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6D11A89-A243-4D51-A119-98D78221F520}" type="slidenum">
              <a:rPr lang="en-GB" smtClean="0"/>
              <a:t>37</a:t>
            </a:fld>
            <a:endParaRPr lang="en-GB"/>
          </a:p>
        </p:txBody>
      </p:sp>
    </p:spTree>
    <p:extLst>
      <p:ext uri="{BB962C8B-B14F-4D97-AF65-F5344CB8AC3E}">
        <p14:creationId xmlns:p14="http://schemas.microsoft.com/office/powerpoint/2010/main" val="2434018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group</a:t>
            </a:r>
          </a:p>
        </p:txBody>
      </p:sp>
      <p:sp>
        <p:nvSpPr>
          <p:cNvPr id="4" name="Slide Number Placeholder 3"/>
          <p:cNvSpPr>
            <a:spLocks noGrp="1"/>
          </p:cNvSpPr>
          <p:nvPr>
            <p:ph type="sldNum" sz="quarter" idx="5"/>
          </p:nvPr>
        </p:nvSpPr>
        <p:spPr/>
        <p:txBody>
          <a:bodyPr/>
          <a:lstStyle/>
          <a:p>
            <a:fld id="{D6D11A89-A243-4D51-A119-98D78221F520}" type="slidenum">
              <a:rPr lang="en-GB" smtClean="0"/>
              <a:t>5</a:t>
            </a:fld>
            <a:endParaRPr lang="en-GB"/>
          </a:p>
        </p:txBody>
      </p:sp>
    </p:spTree>
    <p:extLst>
      <p:ext uri="{BB962C8B-B14F-4D97-AF65-F5344CB8AC3E}">
        <p14:creationId xmlns:p14="http://schemas.microsoft.com/office/powerpoint/2010/main" val="1749243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Useful mantra to remember with symptom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what a holistic </a:t>
            </a:r>
            <a:r>
              <a:rPr lang="en-GB"/>
              <a:t>assessment includes?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holistic assessment is required and includes: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Background information about the person’s life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Personal strengths, aspirations and priorities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Religious or other belief, cultural and lifestyle factors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Current physical health and prognosis, including underlying health or other conditions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Social, occupational, psychological and emotional and spiritual well-being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Religion and/or spiritual well-being, where appropriate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Risk and risk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D6D11A89-A243-4D51-A119-98D78221F520}" type="slidenum">
              <a:rPr lang="en-GB" smtClean="0"/>
              <a:t>6</a:t>
            </a:fld>
            <a:endParaRPr lang="en-GB"/>
          </a:p>
        </p:txBody>
      </p:sp>
    </p:spTree>
    <p:extLst>
      <p:ext uri="{BB962C8B-B14F-4D97-AF65-F5344CB8AC3E}">
        <p14:creationId xmlns:p14="http://schemas.microsoft.com/office/powerpoint/2010/main" val="1418586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How am I going to assess the impact of the symptom on the patient?</a:t>
            </a:r>
          </a:p>
          <a:p>
            <a:endParaRPr lang="en-GB" dirty="0"/>
          </a:p>
          <a:p>
            <a:r>
              <a:rPr lang="en-GB" dirty="0"/>
              <a:t>Often patients in the last few days of life are increasingly drowsy and communication can be difficult. It is important to look out for non verbal signs of pain and distress, take Into account carers' thoughts and the views of other professionals looking after the patient.</a:t>
            </a:r>
          </a:p>
          <a:p>
            <a:endParaRPr lang="en-GB" dirty="0"/>
          </a:p>
          <a:p>
            <a:r>
              <a:rPr lang="en-GB" b="1" dirty="0"/>
              <a:t>Are any symptoms preventable?</a:t>
            </a:r>
          </a:p>
          <a:p>
            <a:endParaRPr lang="en-GB" dirty="0"/>
          </a:p>
          <a:p>
            <a:r>
              <a:rPr lang="en-GB" dirty="0"/>
              <a:t>Many symptoms are preventable by provision of excellent supportive care. For example, supporting the patient to take drinks for as long as they are able to will reduce thirst; the use of an alternating pressure mattress will reduce pain by minimising pressure and avoiding skin breakdown; and good bladder and bowel care will reduce agitation secondary to urinary retention and constipation.</a:t>
            </a:r>
          </a:p>
          <a:p>
            <a:endParaRPr lang="en-GB" dirty="0"/>
          </a:p>
          <a:p>
            <a:r>
              <a:rPr lang="en-GB" b="1" dirty="0"/>
              <a:t>How often do I need to assess for symptoms?</a:t>
            </a:r>
          </a:p>
          <a:p>
            <a:endParaRPr lang="en-GB" dirty="0"/>
          </a:p>
          <a:p>
            <a:r>
              <a:rPr lang="en-GB" dirty="0"/>
              <a:t>Symptoms in dying patients can change rapidly and a plan to 'review tomorrow' may not deliver effective care. Patients should be reviewed every time a new symptom develops and again soon after to assess the impact of any intervention.</a:t>
            </a:r>
          </a:p>
          <a:p>
            <a:endParaRPr lang="en-GB" b="1" dirty="0"/>
          </a:p>
          <a:p>
            <a:r>
              <a:rPr lang="en-GB" b="1" dirty="0"/>
              <a:t>Does the patient have any comorbidities such as Parkinson's disease, renal impairment or heart failure?</a:t>
            </a:r>
          </a:p>
          <a:p>
            <a:endParaRPr lang="en-GB" dirty="0"/>
          </a:p>
          <a:p>
            <a:r>
              <a:rPr lang="en-GB" dirty="0"/>
              <a:t>This influences the choice of drug that can be used to help control their symptoms. It will also be important to consider which drugs may need to be continued to avoid deterioration in symptoms. For example, continuing diuretics in heart failure. This is a prescribing decision and should discuss this with their GP/Dr</a:t>
            </a:r>
          </a:p>
          <a:p>
            <a:endParaRPr lang="en-GB" dirty="0"/>
          </a:p>
          <a:p>
            <a:r>
              <a:rPr lang="en-GB" b="1" dirty="0"/>
              <a:t>What medication is the patient already taking?</a:t>
            </a:r>
          </a:p>
          <a:p>
            <a:endParaRPr lang="en-GB" dirty="0"/>
          </a:p>
          <a:p>
            <a:r>
              <a:rPr lang="en-GB" dirty="0"/>
              <a:t>Are these to help control their symptoms or are they no longer of benefit and could be stopped?  Alert GP/prescriber</a:t>
            </a:r>
          </a:p>
          <a:p>
            <a:endParaRPr lang="en-GB" dirty="0"/>
          </a:p>
          <a:p>
            <a:r>
              <a:rPr lang="en-GB" b="1" dirty="0"/>
              <a:t>Do I need to change the route of administration of the medication?</a:t>
            </a:r>
          </a:p>
          <a:p>
            <a:endParaRPr lang="en-GB" dirty="0"/>
          </a:p>
          <a:p>
            <a:r>
              <a:rPr lang="en-GB" dirty="0"/>
              <a:t>Assume that the oral route will not always be possible, if not immediately, then in the near future and discuss with the prescriber regarding medication for symptom management by alternative routes </a:t>
            </a:r>
            <a:r>
              <a:rPr lang="en-GB" dirty="0" err="1"/>
              <a:t>ie</a:t>
            </a:r>
            <a:r>
              <a:rPr lang="en-GB" dirty="0"/>
              <a:t> sublingual, subcutaneous (SC) PRN doses in anticipation of this.</a:t>
            </a:r>
          </a:p>
          <a:p>
            <a:endParaRPr lang="en-GB" dirty="0"/>
          </a:p>
        </p:txBody>
      </p:sp>
      <p:sp>
        <p:nvSpPr>
          <p:cNvPr id="4" name="Slide Number Placeholder 3"/>
          <p:cNvSpPr>
            <a:spLocks noGrp="1"/>
          </p:cNvSpPr>
          <p:nvPr>
            <p:ph type="sldNum" sz="quarter" idx="5"/>
          </p:nvPr>
        </p:nvSpPr>
        <p:spPr/>
        <p:txBody>
          <a:bodyPr/>
          <a:lstStyle/>
          <a:p>
            <a:fld id="{D6D11A89-A243-4D51-A119-98D78221F520}" type="slidenum">
              <a:rPr lang="en-GB" smtClean="0"/>
              <a:t>7</a:t>
            </a:fld>
            <a:endParaRPr lang="en-GB"/>
          </a:p>
        </p:txBody>
      </p:sp>
    </p:spTree>
    <p:extLst>
      <p:ext uri="{BB962C8B-B14F-4D97-AF65-F5344CB8AC3E}">
        <p14:creationId xmlns:p14="http://schemas.microsoft.com/office/powerpoint/2010/main" val="2110333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Is the cause of the symptom reversible without medications?</a:t>
            </a:r>
          </a:p>
          <a:p>
            <a:endParaRPr lang="en-GB" dirty="0"/>
          </a:p>
          <a:p>
            <a:r>
              <a:rPr lang="en-GB" dirty="0"/>
              <a:t>E.g. repositioning to help respiratory secretions, the use of a catheter to reduce agitation secondary to urinary retention.</a:t>
            </a:r>
          </a:p>
          <a:p>
            <a:endParaRPr lang="en-GB" dirty="0"/>
          </a:p>
          <a:p>
            <a:r>
              <a:rPr lang="en-GB" b="1" dirty="0"/>
              <a:t>Is the cause of the symptom reversible with specific medication?</a:t>
            </a:r>
          </a:p>
          <a:p>
            <a:endParaRPr lang="en-GB" dirty="0"/>
          </a:p>
          <a:p>
            <a:r>
              <a:rPr lang="en-GB" dirty="0"/>
              <a:t>E.g. the use of furosemide to treat pulmonary oedema or the use of suppositories to help faecal impaction.</a:t>
            </a:r>
          </a:p>
          <a:p>
            <a:endParaRPr lang="en-GB" dirty="0"/>
          </a:p>
          <a:p>
            <a:r>
              <a:rPr lang="en-GB" b="1" dirty="0"/>
              <a:t>Which medication can be given to ease the symptom regardless of cause?</a:t>
            </a:r>
          </a:p>
          <a:p>
            <a:endParaRPr lang="en-GB" dirty="0"/>
          </a:p>
          <a:p>
            <a:r>
              <a:rPr lang="en-GB" dirty="0"/>
              <a:t>As well as considering which medication to give it is vital to plan who is going to give the medication, how the medication can be accessed and given in a timely fashion, and the best way (route) of giving that medication if the patient can't swallow. For many patients accessing the medications in a timely way can be challenging and requires clear planning.</a:t>
            </a:r>
          </a:p>
          <a:p>
            <a:endParaRPr lang="en-GB" dirty="0"/>
          </a:p>
          <a:p>
            <a:r>
              <a:rPr lang="en-GB" b="1" dirty="0"/>
              <a:t>What side effects do these medications have? Are these side effects acceptable to the patient?</a:t>
            </a:r>
          </a:p>
          <a:p>
            <a:endParaRPr lang="en-GB" dirty="0"/>
          </a:p>
          <a:p>
            <a:r>
              <a:rPr lang="en-GB" dirty="0"/>
              <a:t>It is always important to consider the balance of benefits and burdens of treatment and to discuss side effects, particularly sedation, with patients and those caring for them.</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D6D11A89-A243-4D51-A119-98D78221F520}" type="slidenum">
              <a:rPr lang="en-GB" smtClean="0"/>
              <a:t>8</a:t>
            </a:fld>
            <a:endParaRPr lang="en-GB"/>
          </a:p>
        </p:txBody>
      </p:sp>
    </p:spTree>
    <p:extLst>
      <p:ext uri="{BB962C8B-B14F-4D97-AF65-F5344CB8AC3E}">
        <p14:creationId xmlns:p14="http://schemas.microsoft.com/office/powerpoint/2010/main" val="3590806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D11A89-A243-4D51-A119-98D78221F520}" type="slidenum">
              <a:rPr lang="en-GB" smtClean="0"/>
              <a:t>11</a:t>
            </a:fld>
            <a:endParaRPr lang="en-GB"/>
          </a:p>
        </p:txBody>
      </p:sp>
    </p:spTree>
    <p:extLst>
      <p:ext uri="{BB962C8B-B14F-4D97-AF65-F5344CB8AC3E}">
        <p14:creationId xmlns:p14="http://schemas.microsoft.com/office/powerpoint/2010/main" val="111894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D11A89-A243-4D51-A119-98D78221F520}" type="slidenum">
              <a:rPr lang="en-GB" smtClean="0"/>
              <a:t>14</a:t>
            </a:fld>
            <a:endParaRPr lang="en-GB"/>
          </a:p>
        </p:txBody>
      </p:sp>
    </p:spTree>
    <p:extLst>
      <p:ext uri="{BB962C8B-B14F-4D97-AF65-F5344CB8AC3E}">
        <p14:creationId xmlns:p14="http://schemas.microsoft.com/office/powerpoint/2010/main" val="4280369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D11A89-A243-4D51-A119-98D78221F520}" type="slidenum">
              <a:rPr lang="en-GB" smtClean="0"/>
              <a:t>15</a:t>
            </a:fld>
            <a:endParaRPr lang="en-GB"/>
          </a:p>
        </p:txBody>
      </p:sp>
    </p:spTree>
    <p:extLst>
      <p:ext uri="{BB962C8B-B14F-4D97-AF65-F5344CB8AC3E}">
        <p14:creationId xmlns:p14="http://schemas.microsoft.com/office/powerpoint/2010/main" val="1747610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9814BA-CF6A-17C4-432B-B42FD833F9BF}"/>
              </a:ext>
              <a:ext uri="{C183D7F6-B498-43B3-948B-1728B52AA6E4}">
                <adec:decorative xmlns:adec="http://schemas.microsoft.com/office/drawing/2017/decorative" val="1"/>
              </a:ext>
            </a:extLst>
          </p:cNvPr>
          <p:cNvSpPr/>
          <p:nvPr userDrawn="1"/>
        </p:nvSpPr>
        <p:spPr>
          <a:xfrm>
            <a:off x="-8314" y="0"/>
            <a:ext cx="12200313" cy="5336771"/>
          </a:xfrm>
          <a:custGeom>
            <a:avLst/>
            <a:gdLst>
              <a:gd name="connsiteX0" fmla="*/ 0 w 12192000"/>
              <a:gd name="connsiteY0" fmla="*/ 0 h 5336771"/>
              <a:gd name="connsiteX1" fmla="*/ 12192000 w 12192000"/>
              <a:gd name="connsiteY1" fmla="*/ 0 h 5336771"/>
              <a:gd name="connsiteX2" fmla="*/ 12192000 w 12192000"/>
              <a:gd name="connsiteY2" fmla="*/ 5336771 h 5336771"/>
              <a:gd name="connsiteX3" fmla="*/ 0 w 12192000"/>
              <a:gd name="connsiteY3" fmla="*/ 5336771 h 5336771"/>
              <a:gd name="connsiteX4" fmla="*/ 0 w 12192000"/>
              <a:gd name="connsiteY4" fmla="*/ 0 h 5336771"/>
              <a:gd name="connsiteX0" fmla="*/ 8313 w 12200313"/>
              <a:gd name="connsiteY0" fmla="*/ 0 h 5336771"/>
              <a:gd name="connsiteX1" fmla="*/ 12200313 w 12200313"/>
              <a:gd name="connsiteY1" fmla="*/ 0 h 5336771"/>
              <a:gd name="connsiteX2" fmla="*/ 12200313 w 12200313"/>
              <a:gd name="connsiteY2" fmla="*/ 5336771 h 5336771"/>
              <a:gd name="connsiteX3" fmla="*/ 0 w 12200313"/>
              <a:gd name="connsiteY3" fmla="*/ 4771505 h 5336771"/>
              <a:gd name="connsiteX4" fmla="*/ 8313 w 12200313"/>
              <a:gd name="connsiteY4" fmla="*/ 0 h 5336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0313" h="5336771">
                <a:moveTo>
                  <a:pt x="8313" y="0"/>
                </a:moveTo>
                <a:lnTo>
                  <a:pt x="12200313" y="0"/>
                </a:lnTo>
                <a:lnTo>
                  <a:pt x="12200313" y="5336771"/>
                </a:lnTo>
                <a:lnTo>
                  <a:pt x="0" y="4771505"/>
                </a:lnTo>
                <a:lnTo>
                  <a:pt x="8313" y="0"/>
                </a:lnTo>
                <a:close/>
              </a:path>
            </a:pathLst>
          </a:cu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717665" y="1903761"/>
            <a:ext cx="9144000" cy="1292366"/>
          </a:xfrm>
        </p:spPr>
        <p:txBody>
          <a:bodyPr anchor="b"/>
          <a:lstStyle>
            <a:lvl1pPr algn="l">
              <a:defRPr sz="6000">
                <a:solidFill>
                  <a:schemeClr val="bg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717665" y="3331299"/>
            <a:ext cx="9144000" cy="129236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presenter</a:t>
            </a:r>
          </a:p>
          <a:p>
            <a:r>
              <a:rPr lang="en-GB" dirty="0"/>
              <a:t>13 February 2023</a:t>
            </a:r>
            <a:endParaRPr lang="en-US" dirty="0"/>
          </a:p>
        </p:txBody>
      </p:sp>
      <p:pic>
        <p:nvPicPr>
          <p:cNvPr id="9" name="Picture 8">
            <a:extLst>
              <a:ext uri="{FF2B5EF4-FFF2-40B4-BE49-F238E27FC236}">
                <a16:creationId xmlns:a16="http://schemas.microsoft.com/office/drawing/2014/main" id="{54588DEF-46FF-BCCE-7A38-17ABF2078E5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9174" y="354738"/>
            <a:ext cx="3079522" cy="1072800"/>
          </a:xfrm>
          <a:prstGeom prst="rect">
            <a:avLst/>
          </a:prstGeom>
        </p:spPr>
      </p:pic>
      <p:pic>
        <p:nvPicPr>
          <p:cNvPr id="11" name="Graphic 10">
            <a:extLst>
              <a:ext uri="{FF2B5EF4-FFF2-40B4-BE49-F238E27FC236}">
                <a16:creationId xmlns:a16="http://schemas.microsoft.com/office/drawing/2014/main" id="{6D5E592F-7F60-C0D6-50BB-2D6099ACE718}"/>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35243" y="5550913"/>
            <a:ext cx="1377142" cy="1057805"/>
          </a:xfrm>
          <a:prstGeom prst="rect">
            <a:avLst/>
          </a:prstGeom>
        </p:spPr>
      </p:pic>
      <p:sp>
        <p:nvSpPr>
          <p:cNvPr id="12" name="TextBox 11">
            <a:extLst>
              <a:ext uri="{FF2B5EF4-FFF2-40B4-BE49-F238E27FC236}">
                <a16:creationId xmlns:a16="http://schemas.microsoft.com/office/drawing/2014/main" id="{1695545A-4402-77ED-DC13-FB5A36817EAE}"/>
              </a:ext>
              <a:ext uri="{C183D7F6-B498-43B3-948B-1728B52AA6E4}">
                <adec:decorative xmlns:adec="http://schemas.microsoft.com/office/drawing/2017/decorative" val="1"/>
              </a:ext>
            </a:extLst>
          </p:cNvPr>
          <p:cNvSpPr txBox="1"/>
          <p:nvPr userDrawn="1"/>
        </p:nvSpPr>
        <p:spPr>
          <a:xfrm>
            <a:off x="717665" y="5787428"/>
            <a:ext cx="4962698" cy="584775"/>
          </a:xfrm>
          <a:prstGeom prst="rect">
            <a:avLst/>
          </a:prstGeom>
          <a:noFill/>
        </p:spPr>
        <p:txBody>
          <a:bodyPr wrap="square" rtlCol="0">
            <a:spAutoFit/>
          </a:bodyPr>
          <a:lstStyle/>
          <a:p>
            <a:r>
              <a:rPr lang="en-GB" sz="3200" b="1" dirty="0">
                <a:solidFill>
                  <a:srgbClr val="005EB8"/>
                </a:solidFill>
              </a:rPr>
              <a:t>Outstanding care for all</a:t>
            </a:r>
          </a:p>
        </p:txBody>
      </p:sp>
    </p:spTree>
    <p:extLst>
      <p:ext uri="{BB962C8B-B14F-4D97-AF65-F5344CB8AC3E}">
        <p14:creationId xmlns:p14="http://schemas.microsoft.com/office/powerpoint/2010/main" val="3258677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ation with tex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EE91F4C-2C43-69E0-173C-E2C6B5AFAC4B}"/>
              </a:ext>
            </a:extLst>
          </p:cNvPr>
          <p:cNvSpPr>
            <a:spLocks noGrp="1"/>
          </p:cNvSpPr>
          <p:nvPr>
            <p:ph type="title"/>
          </p:nvPr>
        </p:nvSpPr>
        <p:spPr>
          <a:xfrm>
            <a:off x="838200" y="365125"/>
            <a:ext cx="6909262" cy="1072977"/>
          </a:xfrm>
        </p:spPr>
        <p:txBody>
          <a:bodyPr/>
          <a:lstStyle/>
          <a:p>
            <a:r>
              <a:rPr lang="en-US"/>
              <a:t>Click to edit Master title style</a:t>
            </a:r>
            <a:endParaRPr lang="en-GB" dirty="0"/>
          </a:p>
        </p:txBody>
      </p:sp>
      <p:sp>
        <p:nvSpPr>
          <p:cNvPr id="15" name="Oval 14">
            <a:extLst>
              <a:ext uri="{FF2B5EF4-FFF2-40B4-BE49-F238E27FC236}">
                <a16:creationId xmlns:a16="http://schemas.microsoft.com/office/drawing/2014/main" id="{4331EF36-45BA-85FC-B225-49AD88DF987A}"/>
              </a:ext>
              <a:ext uri="{C183D7F6-B498-43B3-948B-1728B52AA6E4}">
                <adec:decorative xmlns:adec="http://schemas.microsoft.com/office/drawing/2017/decorative" val="1"/>
              </a:ext>
            </a:extLst>
          </p:cNvPr>
          <p:cNvSpPr/>
          <p:nvPr userDrawn="1"/>
        </p:nvSpPr>
        <p:spPr>
          <a:xfrm>
            <a:off x="702443" y="2005342"/>
            <a:ext cx="3921316" cy="39213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8">
            <a:extLst>
              <a:ext uri="{FF2B5EF4-FFF2-40B4-BE49-F238E27FC236}">
                <a16:creationId xmlns:a16="http://schemas.microsoft.com/office/drawing/2014/main" id="{93E2E964-360D-ABE5-0C4E-D8F7AC1E41DA}"/>
              </a:ext>
            </a:extLst>
          </p:cNvPr>
          <p:cNvSpPr>
            <a:spLocks noGrp="1"/>
          </p:cNvSpPr>
          <p:nvPr>
            <p:ph type="body" sz="quarter" idx="13" hasCustomPrompt="1"/>
          </p:nvPr>
        </p:nvSpPr>
        <p:spPr>
          <a:xfrm>
            <a:off x="933261" y="2236160"/>
            <a:ext cx="3459681" cy="3459681"/>
          </a:xfrm>
          <a:prstGeom prst="ellipse">
            <a:avLst/>
          </a:prstGeom>
          <a:solidFill>
            <a:srgbClr val="005EB8"/>
          </a:solidFill>
          <a:ln>
            <a:noFill/>
          </a:ln>
        </p:spPr>
        <p:txBody>
          <a:bodyPr anchor="ctr"/>
          <a:lstStyle>
            <a:lvl1pPr marL="0" indent="0" algn="ctr">
              <a:buNone/>
              <a:defRPr b="1">
                <a:solidFill>
                  <a:schemeClr val="bg1"/>
                </a:solidFill>
              </a:defRPr>
            </a:lvl1pPr>
            <a:lvl5pPr marL="1828800" indent="0">
              <a:buNone/>
              <a:defRPr/>
            </a:lvl5pPr>
          </a:lstStyle>
          <a:p>
            <a:pPr lvl="0"/>
            <a:r>
              <a:rPr lang="en-US" dirty="0"/>
              <a:t>“Quotes goes here”</a:t>
            </a:r>
            <a:endParaRPr lang="en-GB" dirty="0"/>
          </a:p>
        </p:txBody>
      </p:sp>
      <p:sp>
        <p:nvSpPr>
          <p:cNvPr id="17" name="Text Placeholder 6">
            <a:extLst>
              <a:ext uri="{FF2B5EF4-FFF2-40B4-BE49-F238E27FC236}">
                <a16:creationId xmlns:a16="http://schemas.microsoft.com/office/drawing/2014/main" id="{2E034831-F9B1-F422-DD23-826FC3C53887}"/>
              </a:ext>
            </a:extLst>
          </p:cNvPr>
          <p:cNvSpPr>
            <a:spLocks noGrp="1"/>
          </p:cNvSpPr>
          <p:nvPr>
            <p:ph type="body" sz="quarter" idx="11"/>
          </p:nvPr>
        </p:nvSpPr>
        <p:spPr>
          <a:xfrm>
            <a:off x="5323664" y="2005342"/>
            <a:ext cx="6045952" cy="39213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56882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53905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with 1 blue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667250"/>
          </a:xfrm>
          <a:solidFill>
            <a:srgbClr val="005EB8"/>
          </a:solidFill>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81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78470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blue backgrouu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03C1E8-9FEE-FC34-16DB-2EC79DCA6968}"/>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6" name="Picture 5">
            <a:extLst>
              <a:ext uri="{FF2B5EF4-FFF2-40B4-BE49-F238E27FC236}">
                <a16:creationId xmlns:a16="http://schemas.microsoft.com/office/drawing/2014/main" id="{F587F74D-C79E-DABB-3F3E-780B28FFB34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9174" y="354738"/>
            <a:ext cx="3079522" cy="10728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66725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66725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71314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7045780" cy="1072800"/>
          </a:xfrm>
        </p:spPr>
        <p:txBody>
          <a:bodyPr/>
          <a:lstStyle>
            <a:lvl1pPr>
              <a:defRPr>
                <a:solidFill>
                  <a:srgbClr val="AE2573"/>
                </a:solidFill>
              </a:defRPr>
            </a:lvl1pPr>
          </a:lstStyle>
          <a:p>
            <a:r>
              <a:rPr lang="en-US"/>
              <a:t>Click to edit Master title style</a:t>
            </a:r>
            <a:endParaRPr lang="en-GB" dirty="0"/>
          </a:p>
        </p:txBody>
      </p:sp>
      <p:sp>
        <p:nvSpPr>
          <p:cNvPr id="3" name="Text Placeholder 2"/>
          <p:cNvSpPr>
            <a:spLocks noGrp="1"/>
          </p:cNvSpPr>
          <p:nvPr>
            <p:ph type="body" idx="1" hasCustomPrompt="1"/>
          </p:nvPr>
        </p:nvSpPr>
        <p:spPr>
          <a:xfrm>
            <a:off x="839788" y="1940943"/>
            <a:ext cx="5157787" cy="564132"/>
          </a:xfrm>
        </p:spPr>
        <p:txBody>
          <a:bodyPr anchor="t"/>
          <a:lstStyle>
            <a:lvl1pPr marL="0" indent="0">
              <a:buNone/>
              <a:defRPr sz="2400" b="1">
                <a:solidFill>
                  <a:srgbClr val="005E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Content Placeholder 2">
            <a:extLst>
              <a:ext uri="{FF2B5EF4-FFF2-40B4-BE49-F238E27FC236}">
                <a16:creationId xmlns:a16="http://schemas.microsoft.com/office/drawing/2014/main" id="{5950C7C3-35A5-1A50-8EE5-500E87AED596}"/>
              </a:ext>
            </a:extLst>
          </p:cNvPr>
          <p:cNvSpPr>
            <a:spLocks noGrp="1"/>
          </p:cNvSpPr>
          <p:nvPr>
            <p:ph sz="half" idx="10"/>
          </p:nvPr>
        </p:nvSpPr>
        <p:spPr>
          <a:xfrm>
            <a:off x="838200" y="2580237"/>
            <a:ext cx="5181600" cy="3912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hasCustomPrompt="1"/>
          </p:nvPr>
        </p:nvSpPr>
        <p:spPr>
          <a:xfrm>
            <a:off x="6172200" y="1940943"/>
            <a:ext cx="5183188" cy="564132"/>
          </a:xfrm>
        </p:spPr>
        <p:txBody>
          <a:bodyPr anchor="t"/>
          <a:lstStyle>
            <a:lvl1pPr marL="0" indent="0">
              <a:buNone/>
              <a:defRPr sz="2400" b="1">
                <a:solidFill>
                  <a:srgbClr val="005E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3">
            <a:extLst>
              <a:ext uri="{FF2B5EF4-FFF2-40B4-BE49-F238E27FC236}">
                <a16:creationId xmlns:a16="http://schemas.microsoft.com/office/drawing/2014/main" id="{25040D48-D8C9-E653-312A-592D771E6F6F}"/>
              </a:ext>
            </a:extLst>
          </p:cNvPr>
          <p:cNvSpPr>
            <a:spLocks noGrp="1"/>
          </p:cNvSpPr>
          <p:nvPr>
            <p:ph sz="half" idx="2"/>
          </p:nvPr>
        </p:nvSpPr>
        <p:spPr>
          <a:xfrm>
            <a:off x="6172200" y="2580237"/>
            <a:ext cx="5181600" cy="3912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37457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with 1 blue box">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7045780" cy="1072800"/>
          </a:xfrm>
        </p:spPr>
        <p:txBody>
          <a:bodyPr/>
          <a:lstStyle>
            <a:lvl1pPr>
              <a:defRPr>
                <a:solidFill>
                  <a:srgbClr val="AE2573"/>
                </a:solidFill>
              </a:defRPr>
            </a:lvl1pPr>
          </a:lstStyle>
          <a:p>
            <a:r>
              <a:rPr lang="en-US"/>
              <a:t>Click to edit Master title style</a:t>
            </a:r>
            <a:endParaRPr lang="en-GB" dirty="0"/>
          </a:p>
        </p:txBody>
      </p:sp>
      <p:sp>
        <p:nvSpPr>
          <p:cNvPr id="3" name="Text Placeholder 2"/>
          <p:cNvSpPr>
            <a:spLocks noGrp="1"/>
          </p:cNvSpPr>
          <p:nvPr>
            <p:ph type="body" idx="1" hasCustomPrompt="1"/>
          </p:nvPr>
        </p:nvSpPr>
        <p:spPr>
          <a:xfrm>
            <a:off x="838199" y="1940943"/>
            <a:ext cx="5180400" cy="639294"/>
          </a:xfrm>
          <a:solidFill>
            <a:srgbClr val="005EB8"/>
          </a:solidFill>
        </p:spPr>
        <p:txBody>
          <a:bodyPr anchor="t"/>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Content Placeholder 2">
            <a:extLst>
              <a:ext uri="{FF2B5EF4-FFF2-40B4-BE49-F238E27FC236}">
                <a16:creationId xmlns:a16="http://schemas.microsoft.com/office/drawing/2014/main" id="{5950C7C3-35A5-1A50-8EE5-500E87AED596}"/>
              </a:ext>
            </a:extLst>
          </p:cNvPr>
          <p:cNvSpPr>
            <a:spLocks noGrp="1"/>
          </p:cNvSpPr>
          <p:nvPr>
            <p:ph sz="half" idx="10"/>
          </p:nvPr>
        </p:nvSpPr>
        <p:spPr>
          <a:xfrm>
            <a:off x="838200" y="2580237"/>
            <a:ext cx="5181600" cy="3912637"/>
          </a:xfrm>
          <a:solidFill>
            <a:srgbClr val="005EB8"/>
          </a:solidFill>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hasCustomPrompt="1"/>
          </p:nvPr>
        </p:nvSpPr>
        <p:spPr>
          <a:xfrm>
            <a:off x="6172200" y="1940943"/>
            <a:ext cx="5180400" cy="564132"/>
          </a:xfrm>
        </p:spPr>
        <p:txBody>
          <a:bodyPr anchor="t"/>
          <a:lstStyle>
            <a:lvl1pPr marL="0" indent="0">
              <a:buNone/>
              <a:defRPr sz="2400" b="1">
                <a:solidFill>
                  <a:srgbClr val="005E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3">
            <a:extLst>
              <a:ext uri="{FF2B5EF4-FFF2-40B4-BE49-F238E27FC236}">
                <a16:creationId xmlns:a16="http://schemas.microsoft.com/office/drawing/2014/main" id="{25040D48-D8C9-E653-312A-592D771E6F6F}"/>
              </a:ext>
            </a:extLst>
          </p:cNvPr>
          <p:cNvSpPr>
            <a:spLocks noGrp="1"/>
          </p:cNvSpPr>
          <p:nvPr>
            <p:ph sz="half" idx="2"/>
          </p:nvPr>
        </p:nvSpPr>
        <p:spPr>
          <a:xfrm>
            <a:off x="6172200" y="2580237"/>
            <a:ext cx="5181600" cy="3912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66280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blue backgroun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AC327B-F3D9-17BF-8916-1038DFF39300}"/>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pPr>
            <a:endParaRPr lang="en-GB" dirty="0">
              <a:solidFill>
                <a:schemeClr val="bg1"/>
              </a:solidFill>
            </a:endParaRPr>
          </a:p>
        </p:txBody>
      </p:sp>
      <p:sp>
        <p:nvSpPr>
          <p:cNvPr id="7" name="Title 1">
            <a:extLst>
              <a:ext uri="{FF2B5EF4-FFF2-40B4-BE49-F238E27FC236}">
                <a16:creationId xmlns:a16="http://schemas.microsoft.com/office/drawing/2014/main" id="{3046BEA2-B01C-F34B-AC6A-4B77631BADF3}"/>
              </a:ext>
            </a:extLst>
          </p:cNvPr>
          <p:cNvSpPr>
            <a:spLocks noGrp="1"/>
          </p:cNvSpPr>
          <p:nvPr>
            <p:ph type="title"/>
          </p:nvPr>
        </p:nvSpPr>
        <p:spPr>
          <a:xfrm>
            <a:off x="839788" y="365126"/>
            <a:ext cx="7045780" cy="1072800"/>
          </a:xfrm>
        </p:spPr>
        <p:txBody>
          <a:bodyPr/>
          <a:lstStyle>
            <a:lvl1pPr>
              <a:defRPr>
                <a:solidFill>
                  <a:schemeClr val="bg1"/>
                </a:solidFill>
              </a:defRPr>
            </a:lvl1pPr>
          </a:lstStyle>
          <a:p>
            <a:r>
              <a:rPr lang="en-US"/>
              <a:t>Click to edit Master title style</a:t>
            </a:r>
            <a:endParaRPr lang="en-GB" dirty="0"/>
          </a:p>
        </p:txBody>
      </p:sp>
      <p:pic>
        <p:nvPicPr>
          <p:cNvPr id="8" name="Picture 7">
            <a:extLst>
              <a:ext uri="{FF2B5EF4-FFF2-40B4-BE49-F238E27FC236}">
                <a16:creationId xmlns:a16="http://schemas.microsoft.com/office/drawing/2014/main" id="{9C26C1BF-36BC-A0D7-9D7B-235D3891829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9174" y="354738"/>
            <a:ext cx="3079522" cy="1072800"/>
          </a:xfrm>
          <a:prstGeom prst="rect">
            <a:avLst/>
          </a:prstGeom>
        </p:spPr>
      </p:pic>
      <p:sp>
        <p:nvSpPr>
          <p:cNvPr id="9" name="Text Placeholder 2">
            <a:extLst>
              <a:ext uri="{FF2B5EF4-FFF2-40B4-BE49-F238E27FC236}">
                <a16:creationId xmlns:a16="http://schemas.microsoft.com/office/drawing/2014/main" id="{FF4F9889-7F5D-187F-45F8-CF6BBACCB258}"/>
              </a:ext>
            </a:extLst>
          </p:cNvPr>
          <p:cNvSpPr>
            <a:spLocks noGrp="1"/>
          </p:cNvSpPr>
          <p:nvPr>
            <p:ph type="body" idx="1" hasCustomPrompt="1"/>
          </p:nvPr>
        </p:nvSpPr>
        <p:spPr>
          <a:xfrm>
            <a:off x="839788" y="1940943"/>
            <a:ext cx="5157787" cy="564132"/>
          </a:xfrm>
        </p:spPr>
        <p:txBody>
          <a:bodyPr anchor="t"/>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3">
            <a:extLst>
              <a:ext uri="{FF2B5EF4-FFF2-40B4-BE49-F238E27FC236}">
                <a16:creationId xmlns:a16="http://schemas.microsoft.com/office/drawing/2014/main" id="{97B31951-FE39-1DC9-94AD-46FCEF132B4E}"/>
              </a:ext>
            </a:extLst>
          </p:cNvPr>
          <p:cNvSpPr>
            <a:spLocks noGrp="1"/>
          </p:cNvSpPr>
          <p:nvPr>
            <p:ph sz="half" idx="2"/>
          </p:nvPr>
        </p:nvSpPr>
        <p:spPr>
          <a:xfrm>
            <a:off x="839788" y="2505075"/>
            <a:ext cx="5157787" cy="39878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4">
            <a:extLst>
              <a:ext uri="{FF2B5EF4-FFF2-40B4-BE49-F238E27FC236}">
                <a16:creationId xmlns:a16="http://schemas.microsoft.com/office/drawing/2014/main" id="{22B7664A-8F2E-D4BD-828E-84416CF2939A}"/>
              </a:ext>
            </a:extLst>
          </p:cNvPr>
          <p:cNvSpPr>
            <a:spLocks noGrp="1"/>
          </p:cNvSpPr>
          <p:nvPr>
            <p:ph type="body" sz="quarter" idx="3" hasCustomPrompt="1"/>
          </p:nvPr>
        </p:nvSpPr>
        <p:spPr>
          <a:xfrm>
            <a:off x="6172200" y="1940943"/>
            <a:ext cx="5183188" cy="564132"/>
          </a:xfrm>
        </p:spPr>
        <p:txBody>
          <a:bodyPr anchor="t"/>
          <a:lstStyle>
            <a:lvl1pPr marL="0" indent="0">
              <a:buNone/>
              <a:defRPr sz="2400" b="1">
                <a:solidFill>
                  <a:schemeClr val="bg1">
                    <a:lumMod val="9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Content Placeholder 5">
            <a:extLst>
              <a:ext uri="{FF2B5EF4-FFF2-40B4-BE49-F238E27FC236}">
                <a16:creationId xmlns:a16="http://schemas.microsoft.com/office/drawing/2014/main" id="{2C1D0CFA-B2AB-C92C-94E2-46E9EE2AFE44}"/>
              </a:ext>
            </a:extLst>
          </p:cNvPr>
          <p:cNvSpPr>
            <a:spLocks noGrp="1"/>
          </p:cNvSpPr>
          <p:nvPr>
            <p:ph sz="quarter" idx="4"/>
          </p:nvPr>
        </p:nvSpPr>
        <p:spPr>
          <a:xfrm>
            <a:off x="6172200" y="2505075"/>
            <a:ext cx="5183188" cy="39878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45348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30085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CE1CE7A-A984-F6AC-EF7C-306C3968FA2C}"/>
              </a:ext>
            </a:extLst>
          </p:cNvPr>
          <p:cNvSpPr>
            <a:spLocks noGrp="1"/>
          </p:cNvSpPr>
          <p:nvPr>
            <p:ph type="title"/>
          </p:nvPr>
        </p:nvSpPr>
        <p:spPr>
          <a:xfrm>
            <a:off x="839788" y="457200"/>
            <a:ext cx="6786130" cy="1229557"/>
          </a:xfrm>
        </p:spPr>
        <p:txBody>
          <a:bodyPr anchor="ctr"/>
          <a:lstStyle>
            <a:lvl1pPr>
              <a:defRPr sz="3200"/>
            </a:lvl1pPr>
          </a:lstStyle>
          <a:p>
            <a:r>
              <a:rPr lang="en-US"/>
              <a:t>Click to edit Master title style</a:t>
            </a:r>
            <a:endParaRPr lang="en-GB" dirty="0"/>
          </a:p>
        </p:txBody>
      </p:sp>
      <p:sp>
        <p:nvSpPr>
          <p:cNvPr id="12" name="Content Placeholder 9">
            <a:extLst>
              <a:ext uri="{FF2B5EF4-FFF2-40B4-BE49-F238E27FC236}">
                <a16:creationId xmlns:a16="http://schemas.microsoft.com/office/drawing/2014/main" id="{4EF78F39-E31F-5673-7E50-F2F6F0500DC5}"/>
              </a:ext>
            </a:extLst>
          </p:cNvPr>
          <p:cNvSpPr>
            <a:spLocks noGrp="1"/>
          </p:cNvSpPr>
          <p:nvPr>
            <p:ph sz="quarter" idx="10"/>
          </p:nvPr>
        </p:nvSpPr>
        <p:spPr>
          <a:xfrm>
            <a:off x="836613" y="2057400"/>
            <a:ext cx="4054476" cy="380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Picture Placeholder 2">
            <a:extLst>
              <a:ext uri="{FF2B5EF4-FFF2-40B4-BE49-F238E27FC236}">
                <a16:creationId xmlns:a16="http://schemas.microsoft.com/office/drawing/2014/main" id="{F07E28A4-05A7-F93A-DDB4-64AA2C3E7E1E}"/>
              </a:ext>
            </a:extLst>
          </p:cNvPr>
          <p:cNvSpPr>
            <a:spLocks noGrp="1"/>
          </p:cNvSpPr>
          <p:nvPr>
            <p:ph type="pic" idx="1"/>
          </p:nvPr>
        </p:nvSpPr>
        <p:spPr>
          <a:xfrm>
            <a:off x="5183188" y="2057400"/>
            <a:ext cx="6172200"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Tree>
    <p:extLst>
      <p:ext uri="{BB962C8B-B14F-4D97-AF65-F5344CB8AC3E}">
        <p14:creationId xmlns:p14="http://schemas.microsoft.com/office/powerpoint/2010/main" val="2012820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13503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great car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82B0CCE-45CC-65F9-C35B-6E5FF42C319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3300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AC1B6B2-E907-E59B-D6EC-6F598F432E30}"/>
              </a:ext>
              <a:ext uri="{C183D7F6-B498-43B3-948B-1728B52AA6E4}">
                <adec:decorative xmlns:adec="http://schemas.microsoft.com/office/drawing/2017/decorative" val="1"/>
              </a:ext>
            </a:extLst>
          </p:cNvPr>
          <p:cNvSpPr/>
          <p:nvPr userDrawn="1"/>
        </p:nvSpPr>
        <p:spPr>
          <a:xfrm>
            <a:off x="0" y="2137346"/>
            <a:ext cx="12192000" cy="30426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17665" y="2363637"/>
            <a:ext cx="10515600" cy="1750265"/>
          </a:xfrm>
        </p:spPr>
        <p:txBody>
          <a:bodyPr anchor="ctr">
            <a:normAutofit/>
          </a:bodyPr>
          <a:lstStyle>
            <a:lvl1pPr>
              <a:defRPr sz="5400">
                <a:solidFill>
                  <a:srgbClr val="330072"/>
                </a:solidFill>
              </a:defRPr>
            </a:lvl1pPr>
          </a:lstStyle>
          <a:p>
            <a:r>
              <a:rPr lang="en-US"/>
              <a:t>Click to edit Master title style</a:t>
            </a:r>
            <a:endParaRPr lang="en-GB" dirty="0"/>
          </a:p>
        </p:txBody>
      </p:sp>
      <p:pic>
        <p:nvPicPr>
          <p:cNvPr id="10" name="Picture 9">
            <a:extLst>
              <a:ext uri="{FF2B5EF4-FFF2-40B4-BE49-F238E27FC236}">
                <a16:creationId xmlns:a16="http://schemas.microsoft.com/office/drawing/2014/main" id="{A3084E7A-A0E1-D0E8-D4C9-CD8DC5D0A45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9174" y="354738"/>
            <a:ext cx="3079522" cy="1072800"/>
          </a:xfrm>
          <a:prstGeom prst="rect">
            <a:avLst/>
          </a:prstGeom>
        </p:spPr>
      </p:pic>
      <p:sp>
        <p:nvSpPr>
          <p:cNvPr id="3" name="Text Placeholder 2"/>
          <p:cNvSpPr>
            <a:spLocks noGrp="1"/>
          </p:cNvSpPr>
          <p:nvPr>
            <p:ph type="body" idx="1" hasCustomPrompt="1"/>
          </p:nvPr>
        </p:nvSpPr>
        <p:spPr>
          <a:xfrm>
            <a:off x="717665" y="4218526"/>
            <a:ext cx="10515600" cy="534629"/>
          </a:xfrm>
        </p:spPr>
        <p:txBody>
          <a:bodyPr anchor="ct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0" name="TextBox 19">
            <a:extLst>
              <a:ext uri="{FF2B5EF4-FFF2-40B4-BE49-F238E27FC236}">
                <a16:creationId xmlns:a16="http://schemas.microsoft.com/office/drawing/2014/main" id="{9C205BF2-A38F-D937-C857-1BDEE5BA76BF}"/>
              </a:ext>
              <a:ext uri="{C183D7F6-B498-43B3-948B-1728B52AA6E4}">
                <adec:decorative xmlns:adec="http://schemas.microsoft.com/office/drawing/2017/decorative" val="1"/>
              </a:ext>
            </a:extLst>
          </p:cNvPr>
          <p:cNvSpPr txBox="1"/>
          <p:nvPr userDrawn="1"/>
        </p:nvSpPr>
        <p:spPr>
          <a:xfrm>
            <a:off x="1450911" y="6030314"/>
            <a:ext cx="2579298" cy="369332"/>
          </a:xfrm>
          <a:prstGeom prst="rect">
            <a:avLst/>
          </a:prstGeom>
          <a:noFill/>
        </p:spPr>
        <p:txBody>
          <a:bodyPr wrap="square" rtlCol="0">
            <a:spAutoFit/>
          </a:bodyPr>
          <a:lstStyle/>
          <a:p>
            <a:r>
              <a:rPr lang="en-GB" b="1" dirty="0">
                <a:solidFill>
                  <a:schemeClr val="bg1"/>
                </a:solidFill>
              </a:rPr>
              <a:t>Great care</a:t>
            </a:r>
          </a:p>
        </p:txBody>
      </p:sp>
      <p:pic>
        <p:nvPicPr>
          <p:cNvPr id="22" name="Graphic 21">
            <a:extLst>
              <a:ext uri="{FF2B5EF4-FFF2-40B4-BE49-F238E27FC236}">
                <a16:creationId xmlns:a16="http://schemas.microsoft.com/office/drawing/2014/main" id="{B58703BE-EAA2-E3FE-D147-D46627B5F674}"/>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45364" y="5833711"/>
            <a:ext cx="704850" cy="676275"/>
          </a:xfrm>
          <a:prstGeom prst="rect">
            <a:avLst/>
          </a:prstGeom>
        </p:spPr>
      </p:pic>
    </p:spTree>
    <p:extLst>
      <p:ext uri="{BB962C8B-B14F-4D97-AF65-F5344CB8AC3E}">
        <p14:creationId xmlns:p14="http://schemas.microsoft.com/office/powerpoint/2010/main" val="1551345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great organis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82B0CCE-45CC-65F9-C35B-6E5FF42C319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7C28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AC1B6B2-E907-E59B-D6EC-6F598F432E30}"/>
              </a:ext>
              <a:ext uri="{C183D7F6-B498-43B3-948B-1728B52AA6E4}">
                <adec:decorative xmlns:adec="http://schemas.microsoft.com/office/drawing/2017/decorative" val="1"/>
              </a:ext>
            </a:extLst>
          </p:cNvPr>
          <p:cNvSpPr/>
          <p:nvPr userDrawn="1"/>
        </p:nvSpPr>
        <p:spPr>
          <a:xfrm>
            <a:off x="0" y="2137346"/>
            <a:ext cx="12192000" cy="30426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17665" y="2363637"/>
            <a:ext cx="10515600" cy="1750265"/>
          </a:xfrm>
        </p:spPr>
        <p:txBody>
          <a:bodyPr anchor="ctr">
            <a:normAutofit/>
          </a:bodyPr>
          <a:lstStyle>
            <a:lvl1pPr>
              <a:defRPr sz="5400">
                <a:solidFill>
                  <a:srgbClr val="7C2855"/>
                </a:solidFill>
              </a:defRPr>
            </a:lvl1pPr>
          </a:lstStyle>
          <a:p>
            <a:r>
              <a:rPr lang="en-US"/>
              <a:t>Click to edit Master title style</a:t>
            </a:r>
            <a:endParaRPr lang="en-GB" dirty="0"/>
          </a:p>
        </p:txBody>
      </p:sp>
      <p:pic>
        <p:nvPicPr>
          <p:cNvPr id="10" name="Picture 9">
            <a:extLst>
              <a:ext uri="{FF2B5EF4-FFF2-40B4-BE49-F238E27FC236}">
                <a16:creationId xmlns:a16="http://schemas.microsoft.com/office/drawing/2014/main" id="{A3084E7A-A0E1-D0E8-D4C9-CD8DC5D0A45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9174" y="354738"/>
            <a:ext cx="3079522" cy="1072800"/>
          </a:xfrm>
          <a:prstGeom prst="rect">
            <a:avLst/>
          </a:prstGeom>
        </p:spPr>
      </p:pic>
      <p:sp>
        <p:nvSpPr>
          <p:cNvPr id="3" name="Text Placeholder 2"/>
          <p:cNvSpPr>
            <a:spLocks noGrp="1"/>
          </p:cNvSpPr>
          <p:nvPr>
            <p:ph type="body" idx="1" hasCustomPrompt="1"/>
          </p:nvPr>
        </p:nvSpPr>
        <p:spPr>
          <a:xfrm>
            <a:off x="717665" y="4218526"/>
            <a:ext cx="10515600" cy="534629"/>
          </a:xfrm>
        </p:spPr>
        <p:txBody>
          <a:bodyPr anchor="ct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0" name="TextBox 19">
            <a:extLst>
              <a:ext uri="{FF2B5EF4-FFF2-40B4-BE49-F238E27FC236}">
                <a16:creationId xmlns:a16="http://schemas.microsoft.com/office/drawing/2014/main" id="{9C205BF2-A38F-D937-C857-1BDEE5BA76BF}"/>
              </a:ext>
              <a:ext uri="{C183D7F6-B498-43B3-948B-1728B52AA6E4}">
                <adec:decorative xmlns:adec="http://schemas.microsoft.com/office/drawing/2017/decorative" val="1"/>
              </a:ext>
            </a:extLst>
          </p:cNvPr>
          <p:cNvSpPr txBox="1"/>
          <p:nvPr userDrawn="1"/>
        </p:nvSpPr>
        <p:spPr>
          <a:xfrm>
            <a:off x="1450911" y="6030314"/>
            <a:ext cx="2579298" cy="369332"/>
          </a:xfrm>
          <a:prstGeom prst="rect">
            <a:avLst/>
          </a:prstGeom>
          <a:noFill/>
        </p:spPr>
        <p:txBody>
          <a:bodyPr wrap="square" rtlCol="0">
            <a:spAutoFit/>
          </a:bodyPr>
          <a:lstStyle/>
          <a:p>
            <a:r>
              <a:rPr lang="en-GB" b="1" dirty="0">
                <a:solidFill>
                  <a:schemeClr val="bg1"/>
                </a:solidFill>
              </a:rPr>
              <a:t>Great organisation</a:t>
            </a:r>
          </a:p>
        </p:txBody>
      </p:sp>
      <p:pic>
        <p:nvPicPr>
          <p:cNvPr id="22" name="Graphic 21">
            <a:extLst>
              <a:ext uri="{FF2B5EF4-FFF2-40B4-BE49-F238E27FC236}">
                <a16:creationId xmlns:a16="http://schemas.microsoft.com/office/drawing/2014/main" id="{B58703BE-EAA2-E3FE-D147-D46627B5F674}"/>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45364" y="5833711"/>
            <a:ext cx="704850" cy="676275"/>
          </a:xfrm>
          <a:prstGeom prst="rect">
            <a:avLst/>
          </a:prstGeom>
        </p:spPr>
      </p:pic>
    </p:spTree>
    <p:extLst>
      <p:ext uri="{BB962C8B-B14F-4D97-AF65-F5344CB8AC3E}">
        <p14:creationId xmlns:p14="http://schemas.microsoft.com/office/powerpoint/2010/main" val="1219906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great peop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82B0CCE-45CC-65F9-C35B-6E5FF42C319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ED8B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AC1B6B2-E907-E59B-D6EC-6F598F432E30}"/>
              </a:ext>
              <a:ext uri="{C183D7F6-B498-43B3-948B-1728B52AA6E4}">
                <adec:decorative xmlns:adec="http://schemas.microsoft.com/office/drawing/2017/decorative" val="1"/>
              </a:ext>
            </a:extLst>
          </p:cNvPr>
          <p:cNvSpPr/>
          <p:nvPr userDrawn="1"/>
        </p:nvSpPr>
        <p:spPr>
          <a:xfrm>
            <a:off x="0" y="2137346"/>
            <a:ext cx="12192000" cy="30426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D8B00"/>
              </a:solidFill>
            </a:endParaRPr>
          </a:p>
        </p:txBody>
      </p:sp>
      <p:sp>
        <p:nvSpPr>
          <p:cNvPr id="2" name="Title 1"/>
          <p:cNvSpPr>
            <a:spLocks noGrp="1"/>
          </p:cNvSpPr>
          <p:nvPr>
            <p:ph type="title"/>
          </p:nvPr>
        </p:nvSpPr>
        <p:spPr>
          <a:xfrm>
            <a:off x="717665" y="2363637"/>
            <a:ext cx="10515600" cy="1750265"/>
          </a:xfrm>
        </p:spPr>
        <p:txBody>
          <a:bodyPr anchor="ctr">
            <a:normAutofit/>
          </a:bodyPr>
          <a:lstStyle>
            <a:lvl1pPr>
              <a:defRPr sz="5400">
                <a:solidFill>
                  <a:srgbClr val="ED8B00"/>
                </a:solidFill>
              </a:defRPr>
            </a:lvl1pPr>
          </a:lstStyle>
          <a:p>
            <a:r>
              <a:rPr lang="en-US"/>
              <a:t>Click to edit Master title style</a:t>
            </a:r>
            <a:endParaRPr lang="en-GB" dirty="0"/>
          </a:p>
        </p:txBody>
      </p:sp>
      <p:pic>
        <p:nvPicPr>
          <p:cNvPr id="10" name="Picture 9">
            <a:extLst>
              <a:ext uri="{FF2B5EF4-FFF2-40B4-BE49-F238E27FC236}">
                <a16:creationId xmlns:a16="http://schemas.microsoft.com/office/drawing/2014/main" id="{A3084E7A-A0E1-D0E8-D4C9-CD8DC5D0A45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9174" y="354738"/>
            <a:ext cx="3079522" cy="1072800"/>
          </a:xfrm>
          <a:prstGeom prst="rect">
            <a:avLst/>
          </a:prstGeom>
        </p:spPr>
      </p:pic>
      <p:sp>
        <p:nvSpPr>
          <p:cNvPr id="3" name="Text Placeholder 2"/>
          <p:cNvSpPr>
            <a:spLocks noGrp="1"/>
          </p:cNvSpPr>
          <p:nvPr>
            <p:ph type="body" idx="1" hasCustomPrompt="1"/>
          </p:nvPr>
        </p:nvSpPr>
        <p:spPr>
          <a:xfrm>
            <a:off x="717665" y="4218526"/>
            <a:ext cx="10515600" cy="534629"/>
          </a:xfrm>
        </p:spPr>
        <p:txBody>
          <a:bodyPr anchor="ct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0" name="TextBox 19">
            <a:extLst>
              <a:ext uri="{FF2B5EF4-FFF2-40B4-BE49-F238E27FC236}">
                <a16:creationId xmlns:a16="http://schemas.microsoft.com/office/drawing/2014/main" id="{9C205BF2-A38F-D937-C857-1BDEE5BA76BF}"/>
              </a:ext>
              <a:ext uri="{C183D7F6-B498-43B3-948B-1728B52AA6E4}">
                <adec:decorative xmlns:adec="http://schemas.microsoft.com/office/drawing/2017/decorative" val="1"/>
              </a:ext>
            </a:extLst>
          </p:cNvPr>
          <p:cNvSpPr txBox="1"/>
          <p:nvPr userDrawn="1"/>
        </p:nvSpPr>
        <p:spPr>
          <a:xfrm>
            <a:off x="1450911" y="6030314"/>
            <a:ext cx="2579298" cy="369332"/>
          </a:xfrm>
          <a:prstGeom prst="rect">
            <a:avLst/>
          </a:prstGeom>
          <a:noFill/>
        </p:spPr>
        <p:txBody>
          <a:bodyPr wrap="square" rtlCol="0">
            <a:spAutoFit/>
          </a:bodyPr>
          <a:lstStyle/>
          <a:p>
            <a:r>
              <a:rPr lang="en-GB" b="1" dirty="0">
                <a:solidFill>
                  <a:schemeClr val="bg1"/>
                </a:solidFill>
              </a:rPr>
              <a:t>Great people</a:t>
            </a:r>
          </a:p>
        </p:txBody>
      </p:sp>
      <p:pic>
        <p:nvPicPr>
          <p:cNvPr id="22" name="Graphic 21">
            <a:extLst>
              <a:ext uri="{FF2B5EF4-FFF2-40B4-BE49-F238E27FC236}">
                <a16:creationId xmlns:a16="http://schemas.microsoft.com/office/drawing/2014/main" id="{B58703BE-EAA2-E3FE-D147-D46627B5F674}"/>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45364" y="5833711"/>
            <a:ext cx="704850" cy="676275"/>
          </a:xfrm>
          <a:prstGeom prst="rect">
            <a:avLst/>
          </a:prstGeom>
        </p:spPr>
      </p:pic>
    </p:spTree>
    <p:extLst>
      <p:ext uri="{BB962C8B-B14F-4D97-AF65-F5344CB8AC3E}">
        <p14:creationId xmlns:p14="http://schemas.microsoft.com/office/powerpoint/2010/main" val="529360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great partn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82B0CCE-45CC-65F9-C35B-6E5FF42C319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96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AC1B6B2-E907-E59B-D6EC-6F598F432E30}"/>
              </a:ext>
              <a:ext uri="{C183D7F6-B498-43B3-948B-1728B52AA6E4}">
                <adec:decorative xmlns:adec="http://schemas.microsoft.com/office/drawing/2017/decorative" val="1"/>
              </a:ext>
            </a:extLst>
          </p:cNvPr>
          <p:cNvSpPr/>
          <p:nvPr userDrawn="1"/>
        </p:nvSpPr>
        <p:spPr>
          <a:xfrm>
            <a:off x="0" y="2137346"/>
            <a:ext cx="12192000" cy="30426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D8B00"/>
              </a:solidFill>
            </a:endParaRPr>
          </a:p>
        </p:txBody>
      </p:sp>
      <p:sp>
        <p:nvSpPr>
          <p:cNvPr id="2" name="Title 1"/>
          <p:cNvSpPr>
            <a:spLocks noGrp="1"/>
          </p:cNvSpPr>
          <p:nvPr>
            <p:ph type="title"/>
          </p:nvPr>
        </p:nvSpPr>
        <p:spPr>
          <a:xfrm>
            <a:off x="717665" y="2363637"/>
            <a:ext cx="10515600" cy="1750265"/>
          </a:xfrm>
        </p:spPr>
        <p:txBody>
          <a:bodyPr anchor="ctr">
            <a:normAutofit/>
          </a:bodyPr>
          <a:lstStyle>
            <a:lvl1pPr>
              <a:defRPr sz="5400">
                <a:solidFill>
                  <a:srgbClr val="009639"/>
                </a:solidFill>
              </a:defRPr>
            </a:lvl1pPr>
          </a:lstStyle>
          <a:p>
            <a:r>
              <a:rPr lang="en-US"/>
              <a:t>Click to edit Master title style</a:t>
            </a:r>
            <a:endParaRPr lang="en-GB" dirty="0"/>
          </a:p>
        </p:txBody>
      </p:sp>
      <p:pic>
        <p:nvPicPr>
          <p:cNvPr id="10" name="Picture 9">
            <a:extLst>
              <a:ext uri="{FF2B5EF4-FFF2-40B4-BE49-F238E27FC236}">
                <a16:creationId xmlns:a16="http://schemas.microsoft.com/office/drawing/2014/main" id="{A3084E7A-A0E1-D0E8-D4C9-CD8DC5D0A45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9174" y="354738"/>
            <a:ext cx="3079522" cy="1072800"/>
          </a:xfrm>
          <a:prstGeom prst="rect">
            <a:avLst/>
          </a:prstGeom>
        </p:spPr>
      </p:pic>
      <p:sp>
        <p:nvSpPr>
          <p:cNvPr id="3" name="Text Placeholder 2"/>
          <p:cNvSpPr>
            <a:spLocks noGrp="1"/>
          </p:cNvSpPr>
          <p:nvPr>
            <p:ph type="body" idx="1" hasCustomPrompt="1"/>
          </p:nvPr>
        </p:nvSpPr>
        <p:spPr>
          <a:xfrm>
            <a:off x="717665" y="4218526"/>
            <a:ext cx="10515600" cy="534629"/>
          </a:xfrm>
        </p:spPr>
        <p:txBody>
          <a:bodyPr anchor="ct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0" name="TextBox 19">
            <a:extLst>
              <a:ext uri="{FF2B5EF4-FFF2-40B4-BE49-F238E27FC236}">
                <a16:creationId xmlns:a16="http://schemas.microsoft.com/office/drawing/2014/main" id="{9C205BF2-A38F-D937-C857-1BDEE5BA76BF}"/>
              </a:ext>
              <a:ext uri="{C183D7F6-B498-43B3-948B-1728B52AA6E4}">
                <adec:decorative xmlns:adec="http://schemas.microsoft.com/office/drawing/2017/decorative" val="1"/>
              </a:ext>
            </a:extLst>
          </p:cNvPr>
          <p:cNvSpPr txBox="1"/>
          <p:nvPr userDrawn="1"/>
        </p:nvSpPr>
        <p:spPr>
          <a:xfrm>
            <a:off x="1450911" y="6030314"/>
            <a:ext cx="2579298" cy="369332"/>
          </a:xfrm>
          <a:prstGeom prst="rect">
            <a:avLst/>
          </a:prstGeom>
          <a:noFill/>
        </p:spPr>
        <p:txBody>
          <a:bodyPr wrap="square" rtlCol="0">
            <a:spAutoFit/>
          </a:bodyPr>
          <a:lstStyle/>
          <a:p>
            <a:r>
              <a:rPr lang="en-GB" b="1" dirty="0">
                <a:solidFill>
                  <a:schemeClr val="bg1"/>
                </a:solidFill>
              </a:rPr>
              <a:t>Great partner</a:t>
            </a:r>
          </a:p>
        </p:txBody>
      </p:sp>
      <p:pic>
        <p:nvPicPr>
          <p:cNvPr id="22" name="Graphic 21">
            <a:extLst>
              <a:ext uri="{FF2B5EF4-FFF2-40B4-BE49-F238E27FC236}">
                <a16:creationId xmlns:a16="http://schemas.microsoft.com/office/drawing/2014/main" id="{B58703BE-EAA2-E3FE-D147-D46627B5F674}"/>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45364" y="5833711"/>
            <a:ext cx="704850" cy="676275"/>
          </a:xfrm>
          <a:prstGeom prst="rect">
            <a:avLst/>
          </a:prstGeom>
        </p:spPr>
      </p:pic>
    </p:spTree>
    <p:extLst>
      <p:ext uri="{BB962C8B-B14F-4D97-AF65-F5344CB8AC3E}">
        <p14:creationId xmlns:p14="http://schemas.microsoft.com/office/powerpoint/2010/main" val="46188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quare picture with text ">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0879374-0AC5-6A4E-AFA7-2DE3A19719E2}"/>
              </a:ext>
              <a:ext uri="{C183D7F6-B498-43B3-948B-1728B52AA6E4}">
                <adec:decorative xmlns:adec="http://schemas.microsoft.com/office/drawing/2017/decorative" val="1"/>
              </a:ext>
            </a:extLst>
          </p:cNvPr>
          <p:cNvSpPr/>
          <p:nvPr userDrawn="1"/>
        </p:nvSpPr>
        <p:spPr>
          <a:xfrm>
            <a:off x="0" y="0"/>
            <a:ext cx="2544792"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8264CD16-B39B-ED2D-0269-E8BE6A9BA92A}"/>
              </a:ext>
            </a:extLst>
          </p:cNvPr>
          <p:cNvSpPr>
            <a:spLocks noGrp="1"/>
          </p:cNvSpPr>
          <p:nvPr>
            <p:ph type="title"/>
          </p:nvPr>
        </p:nvSpPr>
        <p:spPr>
          <a:xfrm>
            <a:off x="2829464" y="365125"/>
            <a:ext cx="4917998" cy="1072977"/>
          </a:xfrm>
        </p:spPr>
        <p:txBody>
          <a:bodyPr>
            <a:normAutofit/>
          </a:bodyPr>
          <a:lstStyle>
            <a:lvl1pPr>
              <a:defRPr sz="2800"/>
            </a:lvl1pPr>
          </a:lstStyle>
          <a:p>
            <a:r>
              <a:rPr lang="en-US"/>
              <a:t>Click to edit Master title style</a:t>
            </a:r>
            <a:endParaRPr lang="en-GB" dirty="0"/>
          </a:p>
        </p:txBody>
      </p:sp>
      <p:sp>
        <p:nvSpPr>
          <p:cNvPr id="20" name="Picture Placeholder 13">
            <a:extLst>
              <a:ext uri="{FF2B5EF4-FFF2-40B4-BE49-F238E27FC236}">
                <a16:creationId xmlns:a16="http://schemas.microsoft.com/office/drawing/2014/main" id="{C0978467-C105-D500-F942-1FEBBFA963FB}"/>
              </a:ext>
              <a:ext uri="{C183D7F6-B498-43B3-948B-1728B52AA6E4}">
                <adec:decorative xmlns:adec="http://schemas.microsoft.com/office/drawing/2017/decorative" val="1"/>
              </a:ext>
            </a:extLst>
          </p:cNvPr>
          <p:cNvSpPr>
            <a:spLocks noGrp="1"/>
          </p:cNvSpPr>
          <p:nvPr>
            <p:ph type="pic" sz="quarter" idx="12"/>
          </p:nvPr>
        </p:nvSpPr>
        <p:spPr>
          <a:xfrm>
            <a:off x="1249363" y="2174875"/>
            <a:ext cx="4672012" cy="3348038"/>
          </a:xfrm>
        </p:spPr>
        <p:txBody>
          <a:bodyPr/>
          <a:lstStyle/>
          <a:p>
            <a:r>
              <a:rPr lang="en-US"/>
              <a:t>Click icon to add picture</a:t>
            </a:r>
            <a:endParaRPr lang="en-GB"/>
          </a:p>
        </p:txBody>
      </p:sp>
      <p:sp>
        <p:nvSpPr>
          <p:cNvPr id="21" name="Text Placeholder 6">
            <a:extLst>
              <a:ext uri="{FF2B5EF4-FFF2-40B4-BE49-F238E27FC236}">
                <a16:creationId xmlns:a16="http://schemas.microsoft.com/office/drawing/2014/main" id="{9393CA0D-8E90-1CCE-5845-CEEF9D6BF32A}"/>
              </a:ext>
            </a:extLst>
          </p:cNvPr>
          <p:cNvSpPr>
            <a:spLocks noGrp="1"/>
          </p:cNvSpPr>
          <p:nvPr>
            <p:ph type="body" sz="quarter" idx="11"/>
          </p:nvPr>
        </p:nvSpPr>
        <p:spPr>
          <a:xfrm>
            <a:off x="6096000" y="2174875"/>
            <a:ext cx="5273616" cy="33477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1936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alues slid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223B4-2D05-D4D7-352B-E1CFF3149CB4}"/>
              </a:ext>
            </a:extLst>
          </p:cNvPr>
          <p:cNvSpPr>
            <a:spLocks noGrp="1"/>
          </p:cNvSpPr>
          <p:nvPr>
            <p:ph type="title"/>
          </p:nvPr>
        </p:nvSpPr>
        <p:spPr>
          <a:xfrm>
            <a:off x="2829464" y="365125"/>
            <a:ext cx="4917998" cy="1072977"/>
          </a:xfrm>
        </p:spPr>
        <p:txBody>
          <a:bodyPr>
            <a:normAutofit/>
          </a:bodyPr>
          <a:lstStyle>
            <a:lvl1pPr>
              <a:defRPr sz="2800"/>
            </a:lvl1pPr>
          </a:lstStyle>
          <a:p>
            <a:r>
              <a:rPr lang="en-US"/>
              <a:t>Click to edit Master title style</a:t>
            </a:r>
            <a:endParaRPr lang="en-GB" dirty="0"/>
          </a:p>
        </p:txBody>
      </p:sp>
      <p:sp>
        <p:nvSpPr>
          <p:cNvPr id="3" name="Rectangle 2">
            <a:extLst>
              <a:ext uri="{FF2B5EF4-FFF2-40B4-BE49-F238E27FC236}">
                <a16:creationId xmlns:a16="http://schemas.microsoft.com/office/drawing/2014/main" id="{49B32030-6413-BD73-CD0A-BFF51F0513BE}"/>
              </a:ext>
              <a:ext uri="{C183D7F6-B498-43B3-948B-1728B52AA6E4}">
                <adec:decorative xmlns:adec="http://schemas.microsoft.com/office/drawing/2017/decorative" val="1"/>
              </a:ext>
            </a:extLst>
          </p:cNvPr>
          <p:cNvSpPr/>
          <p:nvPr userDrawn="1"/>
        </p:nvSpPr>
        <p:spPr>
          <a:xfrm>
            <a:off x="0" y="0"/>
            <a:ext cx="2544792" cy="1713600"/>
          </a:xfrm>
          <a:prstGeom prst="rect">
            <a:avLst/>
          </a:prstGeom>
          <a:solidFill>
            <a:srgbClr val="3300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6">
            <a:extLst>
              <a:ext uri="{FF2B5EF4-FFF2-40B4-BE49-F238E27FC236}">
                <a16:creationId xmlns:a16="http://schemas.microsoft.com/office/drawing/2014/main" id="{ED2096A1-54EA-7788-F151-4B8584EAF724}"/>
              </a:ext>
            </a:extLst>
          </p:cNvPr>
          <p:cNvSpPr>
            <a:spLocks noGrp="1"/>
          </p:cNvSpPr>
          <p:nvPr>
            <p:ph type="body" sz="quarter" idx="11"/>
          </p:nvPr>
        </p:nvSpPr>
        <p:spPr>
          <a:xfrm>
            <a:off x="2829464" y="1890944"/>
            <a:ext cx="8540152" cy="4518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3">
            <a:extLst>
              <a:ext uri="{FF2B5EF4-FFF2-40B4-BE49-F238E27FC236}">
                <a16:creationId xmlns:a16="http://schemas.microsoft.com/office/drawing/2014/main" id="{07643447-947A-6B9A-1955-C5B65EC2313D}"/>
              </a:ext>
              <a:ext uri="{C183D7F6-B498-43B3-948B-1728B52AA6E4}">
                <adec:decorative xmlns:adec="http://schemas.microsoft.com/office/drawing/2017/decorative" val="1"/>
              </a:ext>
            </a:extLst>
          </p:cNvPr>
          <p:cNvSpPr/>
          <p:nvPr userDrawn="1"/>
        </p:nvSpPr>
        <p:spPr>
          <a:xfrm>
            <a:off x="0" y="1715400"/>
            <a:ext cx="2544792" cy="1713600"/>
          </a:xfrm>
          <a:prstGeom prst="rect">
            <a:avLst/>
          </a:prstGeom>
          <a:solidFill>
            <a:srgbClr val="7C28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DD1606E-3A61-3528-E181-3C32A3D9A16F}"/>
              </a:ext>
              <a:ext uri="{C183D7F6-B498-43B3-948B-1728B52AA6E4}">
                <adec:decorative xmlns:adec="http://schemas.microsoft.com/office/drawing/2017/decorative" val="1"/>
              </a:ext>
            </a:extLst>
          </p:cNvPr>
          <p:cNvSpPr/>
          <p:nvPr userDrawn="1"/>
        </p:nvSpPr>
        <p:spPr>
          <a:xfrm>
            <a:off x="0" y="3429000"/>
            <a:ext cx="2544792" cy="1713600"/>
          </a:xfrm>
          <a:prstGeom prst="rect">
            <a:avLst/>
          </a:prstGeom>
          <a:solidFill>
            <a:srgbClr val="ED8B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835249C-6458-845C-5790-70A17A6B2B0E}"/>
              </a:ext>
              <a:ext uri="{C183D7F6-B498-43B3-948B-1728B52AA6E4}">
                <adec:decorative xmlns:adec="http://schemas.microsoft.com/office/drawing/2017/decorative" val="1"/>
              </a:ext>
            </a:extLst>
          </p:cNvPr>
          <p:cNvSpPr/>
          <p:nvPr userDrawn="1"/>
        </p:nvSpPr>
        <p:spPr>
          <a:xfrm>
            <a:off x="0" y="5144400"/>
            <a:ext cx="2544792" cy="1713600"/>
          </a:xfrm>
          <a:prstGeom prst="rect">
            <a:avLst/>
          </a:prstGeom>
          <a:solidFill>
            <a:srgbClr val="0096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A9A275A3-EFE9-5C8A-C92D-9B340AF0628B}"/>
              </a:ext>
              <a:ext uri="{C183D7F6-B498-43B3-948B-1728B52AA6E4}">
                <adec:decorative xmlns:adec="http://schemas.microsoft.com/office/drawing/2017/decorative" val="1"/>
              </a:ext>
            </a:extLst>
          </p:cNvPr>
          <p:cNvSpPr txBox="1"/>
          <p:nvPr userDrawn="1"/>
        </p:nvSpPr>
        <p:spPr>
          <a:xfrm>
            <a:off x="402461" y="379747"/>
            <a:ext cx="1739870" cy="954107"/>
          </a:xfrm>
          <a:prstGeom prst="rect">
            <a:avLst/>
          </a:prstGeom>
          <a:noFill/>
        </p:spPr>
        <p:txBody>
          <a:bodyPr wrap="square" rtlCol="0" anchor="ctr">
            <a:spAutoFit/>
          </a:bodyPr>
          <a:lstStyle/>
          <a:p>
            <a:pPr algn="ctr"/>
            <a:r>
              <a:rPr lang="en-GB" sz="2800" b="1" dirty="0">
                <a:solidFill>
                  <a:schemeClr val="bg1"/>
                </a:solidFill>
              </a:rPr>
              <a:t>Great care</a:t>
            </a:r>
          </a:p>
        </p:txBody>
      </p:sp>
      <p:sp>
        <p:nvSpPr>
          <p:cNvPr id="9" name="TextBox 8">
            <a:extLst>
              <a:ext uri="{FF2B5EF4-FFF2-40B4-BE49-F238E27FC236}">
                <a16:creationId xmlns:a16="http://schemas.microsoft.com/office/drawing/2014/main" id="{D4AE3ECD-BF99-AF30-0A3C-602A4D157056}"/>
              </a:ext>
              <a:ext uri="{C183D7F6-B498-43B3-948B-1728B52AA6E4}">
                <adec:decorative xmlns:adec="http://schemas.microsoft.com/office/drawing/2017/decorative" val="1"/>
              </a:ext>
            </a:extLst>
          </p:cNvPr>
          <p:cNvSpPr txBox="1"/>
          <p:nvPr userDrawn="1"/>
        </p:nvSpPr>
        <p:spPr>
          <a:xfrm>
            <a:off x="1" y="2095147"/>
            <a:ext cx="2544791" cy="954107"/>
          </a:xfrm>
          <a:prstGeom prst="rect">
            <a:avLst/>
          </a:prstGeom>
          <a:noFill/>
        </p:spPr>
        <p:txBody>
          <a:bodyPr wrap="square" rtlCol="0" anchor="ctr">
            <a:spAutoFit/>
          </a:bodyPr>
          <a:lstStyle/>
          <a:p>
            <a:pPr algn="ctr"/>
            <a:r>
              <a:rPr lang="en-GB" sz="2800" b="1" dirty="0">
                <a:solidFill>
                  <a:schemeClr val="bg1"/>
                </a:solidFill>
              </a:rPr>
              <a:t>Great organisation</a:t>
            </a:r>
          </a:p>
        </p:txBody>
      </p:sp>
      <p:sp>
        <p:nvSpPr>
          <p:cNvPr id="10" name="TextBox 9">
            <a:extLst>
              <a:ext uri="{FF2B5EF4-FFF2-40B4-BE49-F238E27FC236}">
                <a16:creationId xmlns:a16="http://schemas.microsoft.com/office/drawing/2014/main" id="{39268C34-3391-F21E-B093-9C4F04EDBE5D}"/>
              </a:ext>
              <a:ext uri="{C183D7F6-B498-43B3-948B-1728B52AA6E4}">
                <adec:decorative xmlns:adec="http://schemas.microsoft.com/office/drawing/2017/decorative" val="1"/>
              </a:ext>
            </a:extLst>
          </p:cNvPr>
          <p:cNvSpPr txBox="1"/>
          <p:nvPr userDrawn="1"/>
        </p:nvSpPr>
        <p:spPr>
          <a:xfrm>
            <a:off x="99878" y="3808747"/>
            <a:ext cx="2345037" cy="954107"/>
          </a:xfrm>
          <a:prstGeom prst="rect">
            <a:avLst/>
          </a:prstGeom>
          <a:noFill/>
        </p:spPr>
        <p:txBody>
          <a:bodyPr wrap="square" rtlCol="0" anchor="ctr">
            <a:spAutoFit/>
          </a:bodyPr>
          <a:lstStyle/>
          <a:p>
            <a:pPr algn="ctr"/>
            <a:r>
              <a:rPr lang="en-GB" sz="2800" b="1" dirty="0">
                <a:solidFill>
                  <a:schemeClr val="bg1"/>
                </a:solidFill>
              </a:rPr>
              <a:t>Great people</a:t>
            </a:r>
          </a:p>
        </p:txBody>
      </p:sp>
      <p:sp>
        <p:nvSpPr>
          <p:cNvPr id="11" name="TextBox 10">
            <a:extLst>
              <a:ext uri="{FF2B5EF4-FFF2-40B4-BE49-F238E27FC236}">
                <a16:creationId xmlns:a16="http://schemas.microsoft.com/office/drawing/2014/main" id="{D4E32F70-7A0A-66BF-830F-D8ACA5985E9B}"/>
              </a:ext>
              <a:ext uri="{C183D7F6-B498-43B3-948B-1728B52AA6E4}">
                <adec:decorative xmlns:adec="http://schemas.microsoft.com/office/drawing/2017/decorative" val="1"/>
              </a:ext>
            </a:extLst>
          </p:cNvPr>
          <p:cNvSpPr txBox="1"/>
          <p:nvPr userDrawn="1"/>
        </p:nvSpPr>
        <p:spPr>
          <a:xfrm>
            <a:off x="99878" y="5524147"/>
            <a:ext cx="2345037" cy="954107"/>
          </a:xfrm>
          <a:prstGeom prst="rect">
            <a:avLst/>
          </a:prstGeom>
          <a:noFill/>
        </p:spPr>
        <p:txBody>
          <a:bodyPr wrap="square" rtlCol="0" anchor="ctr">
            <a:spAutoFit/>
          </a:bodyPr>
          <a:lstStyle/>
          <a:p>
            <a:pPr algn="ctr"/>
            <a:r>
              <a:rPr lang="en-GB" sz="2800" b="1" dirty="0">
                <a:solidFill>
                  <a:schemeClr val="bg1"/>
                </a:solidFill>
              </a:rPr>
              <a:t>Great partner</a:t>
            </a:r>
          </a:p>
        </p:txBody>
      </p:sp>
    </p:spTree>
    <p:extLst>
      <p:ext uri="{BB962C8B-B14F-4D97-AF65-F5344CB8AC3E}">
        <p14:creationId xmlns:p14="http://schemas.microsoft.com/office/powerpoint/2010/main" val="2203587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ound picture with text ">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98F8EDE9-29AD-EFB0-E296-51001D7D9145}"/>
              </a:ext>
            </a:extLst>
          </p:cNvPr>
          <p:cNvSpPr>
            <a:spLocks noGrp="1"/>
          </p:cNvSpPr>
          <p:nvPr>
            <p:ph type="title"/>
          </p:nvPr>
        </p:nvSpPr>
        <p:spPr>
          <a:xfrm>
            <a:off x="629510" y="1987587"/>
            <a:ext cx="6310148" cy="656377"/>
          </a:xfrm>
        </p:spPr>
        <p:txBody>
          <a:bodyPr>
            <a:normAutofit/>
          </a:bodyPr>
          <a:lstStyle>
            <a:lvl1pPr>
              <a:defRPr sz="2800"/>
            </a:lvl1pPr>
          </a:lstStyle>
          <a:p>
            <a:r>
              <a:rPr lang="en-US"/>
              <a:t>Click to edit Master title style</a:t>
            </a:r>
            <a:endParaRPr lang="en-GB" dirty="0"/>
          </a:p>
        </p:txBody>
      </p:sp>
      <p:sp>
        <p:nvSpPr>
          <p:cNvPr id="23" name="Text Placeholder 6">
            <a:extLst>
              <a:ext uri="{FF2B5EF4-FFF2-40B4-BE49-F238E27FC236}">
                <a16:creationId xmlns:a16="http://schemas.microsoft.com/office/drawing/2014/main" id="{40452D13-5A07-20FD-DFAD-CD45B0F85289}"/>
              </a:ext>
            </a:extLst>
          </p:cNvPr>
          <p:cNvSpPr>
            <a:spLocks noGrp="1"/>
          </p:cNvSpPr>
          <p:nvPr>
            <p:ph type="body" sz="quarter" idx="11"/>
          </p:nvPr>
        </p:nvSpPr>
        <p:spPr>
          <a:xfrm>
            <a:off x="629510" y="2752606"/>
            <a:ext cx="6310149" cy="3096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Rectangle 23">
            <a:extLst>
              <a:ext uri="{FF2B5EF4-FFF2-40B4-BE49-F238E27FC236}">
                <a16:creationId xmlns:a16="http://schemas.microsoft.com/office/drawing/2014/main" id="{F665A620-59D5-6F34-6680-07AA0F78B2BF}"/>
              </a:ext>
              <a:ext uri="{C183D7F6-B498-43B3-948B-1728B52AA6E4}">
                <adec:decorative xmlns:adec="http://schemas.microsoft.com/office/drawing/2017/decorative" val="1"/>
              </a:ext>
            </a:extLst>
          </p:cNvPr>
          <p:cNvSpPr/>
          <p:nvPr userDrawn="1"/>
        </p:nvSpPr>
        <p:spPr>
          <a:xfrm>
            <a:off x="7974624" y="2847315"/>
            <a:ext cx="2544792" cy="4010685"/>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icture Placeholder 4">
            <a:extLst>
              <a:ext uri="{FF2B5EF4-FFF2-40B4-BE49-F238E27FC236}">
                <a16:creationId xmlns:a16="http://schemas.microsoft.com/office/drawing/2014/main" id="{8F5E2B63-C0F6-ECBB-8625-22F808DDD571}"/>
              </a:ext>
              <a:ext uri="{C183D7F6-B498-43B3-948B-1728B52AA6E4}">
                <adec:decorative xmlns:adec="http://schemas.microsoft.com/office/drawing/2017/decorative" val="1"/>
              </a:ext>
            </a:extLst>
          </p:cNvPr>
          <p:cNvSpPr>
            <a:spLocks noGrp="1"/>
          </p:cNvSpPr>
          <p:nvPr>
            <p:ph type="pic" sz="quarter" idx="12"/>
          </p:nvPr>
        </p:nvSpPr>
        <p:spPr>
          <a:xfrm>
            <a:off x="7191584" y="1987587"/>
            <a:ext cx="4110872" cy="4110872"/>
          </a:xfrm>
          <a:prstGeom prst="ellipse">
            <a:avLst/>
          </a:prstGeom>
          <a:solidFill>
            <a:schemeClr val="bg1"/>
          </a:solidFill>
          <a:ln w="57150">
            <a:solidFill>
              <a:srgbClr val="005EB8"/>
            </a:solidFill>
          </a:ln>
        </p:spPr>
        <p:txBody>
          <a:bodyPr/>
          <a:lstStyle>
            <a:lvl1pPr marL="0" indent="0">
              <a:buNone/>
              <a:defRPr/>
            </a:lvl1pPr>
          </a:lstStyle>
          <a:p>
            <a:r>
              <a:rPr lang="en-US"/>
              <a:t>Click icon to add picture</a:t>
            </a:r>
            <a:endParaRPr lang="en-GB" dirty="0"/>
          </a:p>
        </p:txBody>
      </p:sp>
    </p:spTree>
    <p:extLst>
      <p:ext uri="{BB962C8B-B14F-4D97-AF65-F5344CB8AC3E}">
        <p14:creationId xmlns:p14="http://schemas.microsoft.com/office/powerpoint/2010/main" val="291266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6909262" cy="1072977"/>
          </a:xfrm>
          <a:prstGeom prst="rect">
            <a:avLst/>
          </a:prstGeom>
        </p:spPr>
        <p:txBody>
          <a:bodyPr vert="horz" lIns="91440" tIns="45720" rIns="91440" bIns="45720" rtlCol="0" anchor="ctr">
            <a:normAutofit/>
          </a:bodyPr>
          <a:lstStyle/>
          <a:p>
            <a:r>
              <a:rPr lang="en-US"/>
              <a:t>Click to edit Master title style</a:t>
            </a:r>
            <a:endParaRPr lang="en-GB" dirty="0"/>
          </a:p>
        </p:txBody>
      </p:sp>
      <p:pic>
        <p:nvPicPr>
          <p:cNvPr id="8" name="Picture 7">
            <a:extLst>
              <a:ext uri="{FF2B5EF4-FFF2-40B4-BE49-F238E27FC236}">
                <a16:creationId xmlns:a16="http://schemas.microsoft.com/office/drawing/2014/main" id="{C9B40368-1A8E-3DBD-B2B8-DBA528181626}"/>
              </a:ext>
              <a:ext uri="{C183D7F6-B498-43B3-948B-1728B52AA6E4}">
                <adec:decorative xmlns:adec="http://schemas.microsoft.com/office/drawing/2017/decorative" val="1"/>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273769" y="365125"/>
            <a:ext cx="3080031" cy="1072977"/>
          </a:xfrm>
          <a:prstGeom prst="rect">
            <a:avLst/>
          </a:prstGeom>
        </p:spPr>
      </p:pic>
      <p:sp>
        <p:nvSpPr>
          <p:cNvPr id="3" name="Text Placeholder 2"/>
          <p:cNvSpPr>
            <a:spLocks noGrp="1"/>
          </p:cNvSpPr>
          <p:nvPr>
            <p:ph type="body" idx="1"/>
          </p:nvPr>
        </p:nvSpPr>
        <p:spPr>
          <a:xfrm>
            <a:off x="838200" y="1825625"/>
            <a:ext cx="10515600" cy="46010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62757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63" r:id="rId7"/>
    <p:sldLayoutId id="2147483666" r:id="rId8"/>
    <p:sldLayoutId id="2147483664" r:id="rId9"/>
    <p:sldLayoutId id="2147483665" r:id="rId10"/>
    <p:sldLayoutId id="2147483652" r:id="rId11"/>
    <p:sldLayoutId id="2147483669" r:id="rId12"/>
    <p:sldLayoutId id="2147483667" r:id="rId13"/>
    <p:sldLayoutId id="2147483668" r:id="rId14"/>
    <p:sldLayoutId id="2147483670" r:id="rId15"/>
    <p:sldLayoutId id="2147483653" r:id="rId16"/>
    <p:sldLayoutId id="2147483654" r:id="rId17"/>
    <p:sldLayoutId id="2147483657" r:id="rId18"/>
  </p:sldLayoutIdLst>
  <p:txStyles>
    <p:titleStyle>
      <a:lvl1pPr algn="l" defTabSz="914400" rtl="0" eaLnBrk="1" latinLnBrk="0" hangingPunct="1">
        <a:lnSpc>
          <a:spcPct val="90000"/>
        </a:lnSpc>
        <a:spcBef>
          <a:spcPct val="0"/>
        </a:spcBef>
        <a:buNone/>
        <a:defRPr sz="3600" b="1" kern="1200">
          <a:solidFill>
            <a:srgbClr val="AE257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5EB8"/>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E257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33007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9639"/>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hyperlink" Target="https://www.cornwallft.nhs.uk/policies-and-procedures?media_item=20873&amp;media_type=10#file-viewer"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doclibrary-rcht.cornwall.nhs.uk/DocumentsLibrary/RoyalCornwallHospitalsTrust/Clinical/PalliativeAndEndOfLifeCare/GuidanceForAnticipatoryPrescribingAndSymptomControlAtTheEndOfLife.pdf" TargetMode="External"/><Relationship Id="rId4" Type="http://schemas.openxmlformats.org/officeDocument/2006/relationships/hyperlink" Target="https://www.cornwallft.nhs.uk/policies-and-procedures?media_item=20915&amp;media_type=10#file-viewer"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hyperlink" Target="https://portal.e-lfh.org.uk/"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nmc.org.uk/standards/cod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E9D29-5F49-003E-2053-38300E487970}"/>
              </a:ext>
            </a:extLst>
          </p:cNvPr>
          <p:cNvSpPr>
            <a:spLocks noGrp="1"/>
          </p:cNvSpPr>
          <p:nvPr>
            <p:ph type="ctrTitle"/>
          </p:nvPr>
        </p:nvSpPr>
        <p:spPr>
          <a:xfrm>
            <a:off x="717665" y="1637754"/>
            <a:ext cx="9144000" cy="2884370"/>
          </a:xfrm>
        </p:spPr>
        <p:txBody>
          <a:bodyPr>
            <a:normAutofit fontScale="90000"/>
          </a:bodyPr>
          <a:lstStyle/>
          <a:p>
            <a:r>
              <a:rPr lang="en-GB" dirty="0"/>
              <a:t>Symptom control using subcutaneous medications at End of Life</a:t>
            </a:r>
            <a:br>
              <a:rPr lang="en-GB" dirty="0"/>
            </a:br>
            <a:r>
              <a:rPr lang="en-GB" sz="3200" dirty="0"/>
              <a:t>Community Specialist Palliative </a:t>
            </a:r>
            <a:r>
              <a:rPr lang="en-GB" sz="3200"/>
              <a:t>Care Team</a:t>
            </a:r>
            <a:endParaRPr lang="en-GB" dirty="0"/>
          </a:p>
        </p:txBody>
      </p:sp>
    </p:spTree>
    <p:extLst>
      <p:ext uri="{BB962C8B-B14F-4D97-AF65-F5344CB8AC3E}">
        <p14:creationId xmlns:p14="http://schemas.microsoft.com/office/powerpoint/2010/main" val="80764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690E7-F4FC-E931-5AB7-5FBAF3B48615}"/>
              </a:ext>
            </a:extLst>
          </p:cNvPr>
          <p:cNvSpPr>
            <a:spLocks noGrp="1"/>
          </p:cNvSpPr>
          <p:nvPr>
            <p:ph type="title"/>
          </p:nvPr>
        </p:nvSpPr>
        <p:spPr>
          <a:xfrm>
            <a:off x="838200" y="365125"/>
            <a:ext cx="6909262" cy="2019300"/>
          </a:xfrm>
        </p:spPr>
        <p:txBody>
          <a:bodyPr>
            <a:normAutofit/>
          </a:bodyPr>
          <a:lstStyle/>
          <a:p>
            <a:r>
              <a:rPr lang="en-GB" sz="3600" dirty="0"/>
              <a:t>Managing breathlessness case study</a:t>
            </a:r>
            <a:endParaRPr lang="en-GB" dirty="0"/>
          </a:p>
        </p:txBody>
      </p:sp>
      <p:sp>
        <p:nvSpPr>
          <p:cNvPr id="3" name="Content Placeholder 2">
            <a:extLst>
              <a:ext uri="{FF2B5EF4-FFF2-40B4-BE49-F238E27FC236}">
                <a16:creationId xmlns:a16="http://schemas.microsoft.com/office/drawing/2014/main" id="{ECF066E2-B66F-1534-AE5E-4FB5E1039E61}"/>
              </a:ext>
            </a:extLst>
          </p:cNvPr>
          <p:cNvSpPr>
            <a:spLocks noGrp="1"/>
          </p:cNvSpPr>
          <p:nvPr>
            <p:ph idx="1"/>
          </p:nvPr>
        </p:nvSpPr>
        <p:spPr>
          <a:xfrm>
            <a:off x="956734" y="2384425"/>
            <a:ext cx="10515600" cy="4601054"/>
          </a:xfrm>
        </p:spPr>
        <p:txBody>
          <a:bodyPr/>
          <a:lstStyle/>
          <a:p>
            <a:pPr marL="0" indent="0">
              <a:buNone/>
            </a:pPr>
            <a:r>
              <a:rPr lang="en-GB" sz="3200" dirty="0"/>
              <a:t>Joy is a community nurse and has been called by Jack O'Malley who is anxious about his partner, Patrick Brown.</a:t>
            </a:r>
          </a:p>
          <a:p>
            <a:pPr marL="0" indent="0">
              <a:buNone/>
            </a:pPr>
            <a:r>
              <a:rPr lang="en-GB" sz="3200" dirty="0"/>
              <a:t>Mr Brown has severe COPD and is now dying. He wants to remain at home, but his breathing is really frightening him.</a:t>
            </a:r>
          </a:p>
          <a:p>
            <a:pPr marL="0" indent="0">
              <a:buNone/>
            </a:pPr>
            <a:r>
              <a:rPr lang="en-GB" sz="3200" b="1" dirty="0"/>
              <a:t>As a nurse in Joy’s situation what would be your thoughts and what would you do?</a:t>
            </a:r>
          </a:p>
          <a:p>
            <a:pPr marL="0" indent="0">
              <a:buNone/>
            </a:pPr>
            <a:endParaRPr lang="en-GB" dirty="0"/>
          </a:p>
        </p:txBody>
      </p:sp>
    </p:spTree>
    <p:extLst>
      <p:ext uri="{BB962C8B-B14F-4D97-AF65-F5344CB8AC3E}">
        <p14:creationId xmlns:p14="http://schemas.microsoft.com/office/powerpoint/2010/main" val="514942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CA611-6EB3-C54D-7311-060DB4317549}"/>
              </a:ext>
            </a:extLst>
          </p:cNvPr>
          <p:cNvSpPr>
            <a:spLocks noGrp="1"/>
          </p:cNvSpPr>
          <p:nvPr>
            <p:ph type="title"/>
          </p:nvPr>
        </p:nvSpPr>
        <p:spPr/>
        <p:txBody>
          <a:bodyPr/>
          <a:lstStyle/>
          <a:p>
            <a:r>
              <a:rPr lang="en-GB" dirty="0"/>
              <a:t>Nurse considerations:</a:t>
            </a:r>
          </a:p>
        </p:txBody>
      </p:sp>
      <p:sp>
        <p:nvSpPr>
          <p:cNvPr id="3" name="Content Placeholder 2">
            <a:extLst>
              <a:ext uri="{FF2B5EF4-FFF2-40B4-BE49-F238E27FC236}">
                <a16:creationId xmlns:a16="http://schemas.microsoft.com/office/drawing/2014/main" id="{D3226B85-A7A8-5721-C298-58AB1B6A7E7B}"/>
              </a:ext>
            </a:extLst>
          </p:cNvPr>
          <p:cNvSpPr>
            <a:spLocks noGrp="1"/>
          </p:cNvSpPr>
          <p:nvPr>
            <p:ph idx="1"/>
          </p:nvPr>
        </p:nvSpPr>
        <p:spPr>
          <a:xfrm>
            <a:off x="338668" y="1438102"/>
            <a:ext cx="8906932" cy="4988577"/>
          </a:xfrm>
        </p:spPr>
        <p:txBody>
          <a:bodyPr>
            <a:noAutofit/>
          </a:bodyPr>
          <a:lstStyle/>
          <a:p>
            <a:pPr>
              <a:lnSpc>
                <a:spcPct val="120000"/>
              </a:lnSpc>
            </a:pPr>
            <a:r>
              <a:rPr lang="en-GB" sz="2300" dirty="0"/>
              <a:t>Is there any reversible aspect to the breathlessness?</a:t>
            </a:r>
          </a:p>
          <a:p>
            <a:pPr>
              <a:lnSpc>
                <a:spcPct val="120000"/>
              </a:lnSpc>
            </a:pPr>
            <a:r>
              <a:rPr lang="en-GB" sz="2300" dirty="0"/>
              <a:t>Has he got an infection?</a:t>
            </a:r>
          </a:p>
          <a:p>
            <a:pPr>
              <a:lnSpc>
                <a:spcPct val="120000"/>
              </a:lnSpc>
            </a:pPr>
            <a:r>
              <a:rPr lang="en-GB" sz="2300" dirty="0"/>
              <a:t>Does he need to go into hospital?</a:t>
            </a:r>
          </a:p>
          <a:p>
            <a:pPr>
              <a:lnSpc>
                <a:spcPct val="120000"/>
              </a:lnSpc>
            </a:pPr>
            <a:r>
              <a:rPr lang="en-GB" sz="2300" dirty="0"/>
              <a:t>How can I help his breathlessness?</a:t>
            </a:r>
          </a:p>
          <a:p>
            <a:pPr>
              <a:lnSpc>
                <a:spcPct val="120000"/>
              </a:lnSpc>
            </a:pPr>
            <a:r>
              <a:rPr lang="en-GB" sz="2300" dirty="0"/>
              <a:t>Can I do something non-medical/nonpharmacological to help? </a:t>
            </a:r>
          </a:p>
          <a:p>
            <a:pPr>
              <a:lnSpc>
                <a:spcPct val="120000"/>
              </a:lnSpc>
            </a:pPr>
            <a:r>
              <a:rPr lang="en-GB" sz="2300" dirty="0"/>
              <a:t>Which medication can I give to help the feeling of breathlessness?</a:t>
            </a:r>
          </a:p>
          <a:p>
            <a:pPr>
              <a:lnSpc>
                <a:spcPct val="120000"/>
              </a:lnSpc>
            </a:pPr>
            <a:r>
              <a:rPr lang="en-GB" sz="2300" dirty="0"/>
              <a:t>I hope there is some medication in the house I can give him.</a:t>
            </a:r>
          </a:p>
          <a:p>
            <a:pPr>
              <a:lnSpc>
                <a:spcPct val="120000"/>
              </a:lnSpc>
            </a:pPr>
            <a:r>
              <a:rPr lang="en-GB" sz="2300" dirty="0"/>
              <a:t>Do I need to call the prescriber if medication isn't in the home?</a:t>
            </a:r>
          </a:p>
        </p:txBody>
      </p:sp>
      <p:pic>
        <p:nvPicPr>
          <p:cNvPr id="7" name="Picture 6">
            <a:extLst>
              <a:ext uri="{FF2B5EF4-FFF2-40B4-BE49-F238E27FC236}">
                <a16:creationId xmlns:a16="http://schemas.microsoft.com/office/drawing/2014/main" id="{82F071CF-9077-A528-3B19-7056823272FD}"/>
              </a:ext>
            </a:extLst>
          </p:cNvPr>
          <p:cNvPicPr>
            <a:picLocks noChangeAspect="1"/>
          </p:cNvPicPr>
          <p:nvPr/>
        </p:nvPicPr>
        <p:blipFill>
          <a:blip r:embed="rId3"/>
          <a:stretch>
            <a:fillRect/>
          </a:stretch>
        </p:blipFill>
        <p:spPr>
          <a:xfrm>
            <a:off x="9087540" y="2370668"/>
            <a:ext cx="2449987" cy="2541210"/>
          </a:xfrm>
          <a:prstGeom prst="rect">
            <a:avLst/>
          </a:prstGeom>
        </p:spPr>
      </p:pic>
    </p:spTree>
    <p:extLst>
      <p:ext uri="{BB962C8B-B14F-4D97-AF65-F5344CB8AC3E}">
        <p14:creationId xmlns:p14="http://schemas.microsoft.com/office/powerpoint/2010/main" val="2387210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DB3F6B-D328-6FB9-289F-E14CDFABAF2C}"/>
              </a:ext>
            </a:extLst>
          </p:cNvPr>
          <p:cNvSpPr>
            <a:spLocks noGrp="1"/>
          </p:cNvSpPr>
          <p:nvPr>
            <p:ph idx="1"/>
          </p:nvPr>
        </p:nvSpPr>
        <p:spPr>
          <a:xfrm>
            <a:off x="838200" y="2201333"/>
            <a:ext cx="10515600" cy="4225346"/>
          </a:xfrm>
        </p:spPr>
        <p:txBody>
          <a:bodyPr/>
          <a:lstStyle/>
          <a:p>
            <a:pPr marL="0" indent="0">
              <a:buNone/>
            </a:pPr>
            <a:r>
              <a:rPr lang="en-GB" sz="3200" dirty="0">
                <a:latin typeface="Arial" panose="020B0604020202020204" pitchFamily="34" charset="0"/>
                <a:cs typeface="Arial" panose="020B0604020202020204" pitchFamily="34" charset="0"/>
              </a:rPr>
              <a:t>Joy assesses Mr Brown at home. He is slumped in bed, and clearly very breathless. He is fatigued and struggling to eat and drink. He tells Joy that he wants to die at home but is frightened. Mr O'Malley is keen to support his partner's wish but does not know what to do to help his breathing.</a:t>
            </a:r>
          </a:p>
          <a:p>
            <a:endParaRPr lang="en-GB" sz="3200" dirty="0">
              <a:latin typeface="Arial" panose="020B0604020202020204" pitchFamily="34" charset="0"/>
              <a:cs typeface="Arial" panose="020B0604020202020204" pitchFamily="34" charset="0"/>
            </a:endParaRPr>
          </a:p>
          <a:p>
            <a:pPr marL="0" indent="0">
              <a:buNone/>
            </a:pPr>
            <a:r>
              <a:rPr lang="en-GB" sz="3200" b="1" dirty="0">
                <a:latin typeface="Arial" panose="020B0604020202020204" pitchFamily="34" charset="0"/>
                <a:cs typeface="Arial" panose="020B0604020202020204" pitchFamily="34" charset="0"/>
              </a:rPr>
              <a:t>What should Joy do?</a:t>
            </a:r>
          </a:p>
          <a:p>
            <a:pPr marL="0" indent="0">
              <a:buNone/>
            </a:pPr>
            <a:endParaRPr lang="en-GB" dirty="0"/>
          </a:p>
        </p:txBody>
      </p:sp>
    </p:spTree>
    <p:extLst>
      <p:ext uri="{BB962C8B-B14F-4D97-AF65-F5344CB8AC3E}">
        <p14:creationId xmlns:p14="http://schemas.microsoft.com/office/powerpoint/2010/main" val="1997565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EC26D-2ADC-496F-4B72-40F3035A0A68}"/>
              </a:ext>
            </a:extLst>
          </p:cNvPr>
          <p:cNvSpPr>
            <a:spLocks noGrp="1"/>
          </p:cNvSpPr>
          <p:nvPr>
            <p:ph type="title"/>
          </p:nvPr>
        </p:nvSpPr>
        <p:spPr/>
        <p:txBody>
          <a:bodyPr/>
          <a:lstStyle/>
          <a:p>
            <a:r>
              <a:rPr lang="en-GB" dirty="0"/>
              <a:t>Joy’s actions</a:t>
            </a:r>
          </a:p>
        </p:txBody>
      </p:sp>
      <p:sp>
        <p:nvSpPr>
          <p:cNvPr id="3" name="Content Placeholder 2">
            <a:extLst>
              <a:ext uri="{FF2B5EF4-FFF2-40B4-BE49-F238E27FC236}">
                <a16:creationId xmlns:a16="http://schemas.microsoft.com/office/drawing/2014/main" id="{7A7C2CDD-64F7-E025-CCCD-E66116B395B5}"/>
              </a:ext>
            </a:extLst>
          </p:cNvPr>
          <p:cNvSpPr>
            <a:spLocks noGrp="1"/>
          </p:cNvSpPr>
          <p:nvPr>
            <p:ph idx="1"/>
          </p:nvPr>
        </p:nvSpPr>
        <p:spPr>
          <a:xfrm>
            <a:off x="423333" y="1557867"/>
            <a:ext cx="11379200" cy="5181600"/>
          </a:xfrm>
        </p:spPr>
        <p:txBody>
          <a:bodyPr>
            <a:normAutofit fontScale="47500" lnSpcReduction="20000"/>
          </a:bodyPr>
          <a:lstStyle/>
          <a:p>
            <a:pPr>
              <a:lnSpc>
                <a:spcPct val="120000"/>
              </a:lnSpc>
            </a:pPr>
            <a:r>
              <a:rPr lang="en-GB" sz="4200" dirty="0"/>
              <a:t>Assist Mr Brown to sit up – as it can make the work of breathing easier.</a:t>
            </a:r>
          </a:p>
          <a:p>
            <a:pPr>
              <a:lnSpc>
                <a:spcPct val="120000"/>
              </a:lnSpc>
            </a:pPr>
            <a:r>
              <a:rPr lang="en-GB" sz="4200" dirty="0"/>
              <a:t>Place a fan near Mr Brown - the movement of air across the face can help the feeling of breathlessness. (However, note that a fan should be avoided in viruses such as Covid-19 due to the aerosol effect).</a:t>
            </a:r>
          </a:p>
          <a:p>
            <a:pPr>
              <a:lnSpc>
                <a:spcPct val="120000"/>
              </a:lnSpc>
            </a:pPr>
            <a:r>
              <a:rPr lang="en-GB" sz="4200" dirty="0"/>
              <a:t>Open a window - the movement of air across the face can help the feeling of breathlessness.</a:t>
            </a:r>
          </a:p>
          <a:p>
            <a:pPr>
              <a:lnSpc>
                <a:spcPct val="120000"/>
              </a:lnSpc>
            </a:pPr>
            <a:r>
              <a:rPr lang="en-GB" sz="4200" dirty="0"/>
              <a:t>Consider his COPD management - he may have steroids and a nebuliser but may have stopped taking them. If he has not tried such treatment during this deterioration and it is thought that they are likely to be helpful, they should be considered and discussed with him. If it is thought that they will not help they should not be commenced.  This may require discussion or assessment from his GP.</a:t>
            </a:r>
          </a:p>
          <a:p>
            <a:pPr>
              <a:lnSpc>
                <a:spcPct val="120000"/>
              </a:lnSpc>
            </a:pPr>
            <a:r>
              <a:rPr lang="en-GB" sz="4200" dirty="0"/>
              <a:t>Establish if anticipatory medication are available in the house - medications such as morphine and midazolam are useful in this situation - she discovers that there are no medications for terminal breathlessness in the house.</a:t>
            </a:r>
          </a:p>
          <a:p>
            <a:pPr>
              <a:lnSpc>
                <a:spcPct val="120000"/>
              </a:lnSpc>
            </a:pPr>
            <a:r>
              <a:rPr lang="en-GB" sz="4200" dirty="0"/>
              <a:t>She calls the GP, Dr Goodyear, who visits.</a:t>
            </a:r>
          </a:p>
          <a:p>
            <a:pPr marL="0" indent="0">
              <a:buNone/>
            </a:pPr>
            <a:endParaRPr lang="en-GB" dirty="0"/>
          </a:p>
        </p:txBody>
      </p:sp>
    </p:spTree>
    <p:extLst>
      <p:ext uri="{BB962C8B-B14F-4D97-AF65-F5344CB8AC3E}">
        <p14:creationId xmlns:p14="http://schemas.microsoft.com/office/powerpoint/2010/main" val="252867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A1306-E56E-F07B-D453-7F9B4BC9E7A2}"/>
              </a:ext>
            </a:extLst>
          </p:cNvPr>
          <p:cNvSpPr>
            <a:spLocks noGrp="1"/>
          </p:cNvSpPr>
          <p:nvPr>
            <p:ph type="title"/>
          </p:nvPr>
        </p:nvSpPr>
        <p:spPr/>
        <p:txBody>
          <a:bodyPr/>
          <a:lstStyle/>
          <a:p>
            <a:r>
              <a:rPr lang="en-GB" dirty="0"/>
              <a:t>Dr Goodyear’s thoughts:</a:t>
            </a:r>
          </a:p>
        </p:txBody>
      </p:sp>
      <p:sp>
        <p:nvSpPr>
          <p:cNvPr id="3" name="Content Placeholder 2">
            <a:extLst>
              <a:ext uri="{FF2B5EF4-FFF2-40B4-BE49-F238E27FC236}">
                <a16:creationId xmlns:a16="http://schemas.microsoft.com/office/drawing/2014/main" id="{783625D2-A14C-60AF-ED49-8C648E8E1469}"/>
              </a:ext>
            </a:extLst>
          </p:cNvPr>
          <p:cNvSpPr>
            <a:spLocks noGrp="1"/>
          </p:cNvSpPr>
          <p:nvPr>
            <p:ph idx="1"/>
          </p:nvPr>
        </p:nvSpPr>
        <p:spPr>
          <a:xfrm>
            <a:off x="423333" y="1825625"/>
            <a:ext cx="10930467" cy="4601054"/>
          </a:xfrm>
        </p:spPr>
        <p:txBody>
          <a:bodyPr>
            <a:normAutofit fontScale="85000" lnSpcReduction="20000"/>
          </a:bodyPr>
          <a:lstStyle/>
          <a:p>
            <a:r>
              <a:rPr lang="en-GB" dirty="0"/>
              <a:t>This gentleman is clearly dying- reversible causes excluded</a:t>
            </a:r>
          </a:p>
          <a:p>
            <a:endParaRPr lang="en-GB" dirty="0"/>
          </a:p>
          <a:p>
            <a:r>
              <a:rPr lang="en-GB" dirty="0"/>
              <a:t>His breathing is really bothering him.</a:t>
            </a:r>
          </a:p>
          <a:p>
            <a:endParaRPr lang="en-GB" dirty="0"/>
          </a:p>
          <a:p>
            <a:r>
              <a:rPr lang="en-GB" dirty="0"/>
              <a:t>He needs some medication to help this.</a:t>
            </a:r>
          </a:p>
          <a:p>
            <a:endParaRPr lang="en-GB" dirty="0"/>
          </a:p>
          <a:p>
            <a:pPr>
              <a:lnSpc>
                <a:spcPct val="120000"/>
              </a:lnSpc>
            </a:pPr>
            <a:r>
              <a:rPr lang="en-GB" dirty="0"/>
              <a:t>What medication should I prescribe, what dose and how should it be given?</a:t>
            </a:r>
          </a:p>
          <a:p>
            <a:endParaRPr lang="en-GB" dirty="0"/>
          </a:p>
          <a:p>
            <a:r>
              <a:rPr lang="en-GB" dirty="0"/>
              <a:t>Surely we could have anticipated this would happen?</a:t>
            </a:r>
          </a:p>
          <a:p>
            <a:endParaRPr lang="en-GB" dirty="0"/>
          </a:p>
          <a:p>
            <a:r>
              <a:rPr lang="en-GB" dirty="0"/>
              <a:t>Shouldn't we have this medication in the house already?</a:t>
            </a:r>
          </a:p>
          <a:p>
            <a:pPr marL="0" indent="0">
              <a:buNone/>
            </a:pPr>
            <a:endParaRPr lang="en-GB" dirty="0"/>
          </a:p>
        </p:txBody>
      </p:sp>
    </p:spTree>
    <p:extLst>
      <p:ext uri="{BB962C8B-B14F-4D97-AF65-F5344CB8AC3E}">
        <p14:creationId xmlns:p14="http://schemas.microsoft.com/office/powerpoint/2010/main" val="1900645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BADF9-CE68-BE5D-D156-2EA9921FE487}"/>
              </a:ext>
            </a:extLst>
          </p:cNvPr>
          <p:cNvSpPr>
            <a:spLocks noGrp="1"/>
          </p:cNvSpPr>
          <p:nvPr>
            <p:ph type="title"/>
          </p:nvPr>
        </p:nvSpPr>
        <p:spPr>
          <a:xfrm>
            <a:off x="508000" y="365125"/>
            <a:ext cx="7239462" cy="1072977"/>
          </a:xfrm>
        </p:spPr>
        <p:txBody>
          <a:bodyPr>
            <a:normAutofit fontScale="90000"/>
          </a:bodyPr>
          <a:lstStyle/>
          <a:p>
            <a:r>
              <a:rPr lang="en-GB" dirty="0"/>
              <a:t>Potential advantages &amp; disadvantages of having just in case (PRN) medications readily available</a:t>
            </a:r>
          </a:p>
        </p:txBody>
      </p:sp>
      <p:sp>
        <p:nvSpPr>
          <p:cNvPr id="3" name="Content Placeholder 2">
            <a:extLst>
              <a:ext uri="{FF2B5EF4-FFF2-40B4-BE49-F238E27FC236}">
                <a16:creationId xmlns:a16="http://schemas.microsoft.com/office/drawing/2014/main" id="{E018A4A6-4BA6-7539-CC51-E2AE27BF5F1E}"/>
              </a:ext>
            </a:extLst>
          </p:cNvPr>
          <p:cNvSpPr>
            <a:spLocks noGrp="1"/>
          </p:cNvSpPr>
          <p:nvPr>
            <p:ph idx="1"/>
          </p:nvPr>
        </p:nvSpPr>
        <p:spPr>
          <a:xfrm>
            <a:off x="508001" y="1825625"/>
            <a:ext cx="5222240" cy="4601054"/>
          </a:xfrm>
        </p:spPr>
        <p:txBody>
          <a:bodyPr>
            <a:normAutofit fontScale="55000" lnSpcReduction="20000"/>
          </a:bodyPr>
          <a:lstStyle/>
          <a:p>
            <a:pPr marL="0" indent="0">
              <a:buNone/>
            </a:pPr>
            <a:r>
              <a:rPr lang="en-GB" sz="3600" b="1" dirty="0"/>
              <a:t>ADVANTAGES</a:t>
            </a:r>
            <a:r>
              <a:rPr lang="en-GB" sz="3200" b="1" dirty="0"/>
              <a:t> </a:t>
            </a:r>
          </a:p>
          <a:p>
            <a:pPr>
              <a:lnSpc>
                <a:spcPct val="120000"/>
              </a:lnSpc>
            </a:pPr>
            <a:r>
              <a:rPr lang="en-GB" sz="3500" dirty="0"/>
              <a:t>Enables prompt symptom relief, regardless of day of the week or time of day</a:t>
            </a:r>
          </a:p>
          <a:p>
            <a:pPr>
              <a:lnSpc>
                <a:spcPct val="120000"/>
              </a:lnSpc>
            </a:pPr>
            <a:r>
              <a:rPr lang="en-GB" sz="3500" dirty="0"/>
              <a:t>Encourages conversations about goal of treatments, prognosis, and how to access appropriate care as the patient deteriorates</a:t>
            </a:r>
          </a:p>
          <a:p>
            <a:pPr>
              <a:lnSpc>
                <a:spcPct val="120000"/>
              </a:lnSpc>
            </a:pPr>
            <a:r>
              <a:rPr lang="en-GB" sz="3500" dirty="0"/>
              <a:t>Potentially reduces hospital admissions</a:t>
            </a:r>
          </a:p>
          <a:p>
            <a:pPr>
              <a:lnSpc>
                <a:spcPct val="120000"/>
              </a:lnSpc>
            </a:pPr>
            <a:r>
              <a:rPr lang="en-GB" sz="3500" dirty="0"/>
              <a:t>Reduces out of hour GP visits</a:t>
            </a:r>
          </a:p>
          <a:p>
            <a:pPr>
              <a:lnSpc>
                <a:spcPct val="120000"/>
              </a:lnSpc>
            </a:pPr>
            <a:r>
              <a:rPr lang="en-GB" sz="3500" dirty="0"/>
              <a:t>Makes it more likely that a patient will die at home if they want to</a:t>
            </a:r>
          </a:p>
          <a:p>
            <a:pPr>
              <a:lnSpc>
                <a:spcPct val="120000"/>
              </a:lnSpc>
            </a:pPr>
            <a:r>
              <a:rPr lang="en-GB" sz="3500" dirty="0"/>
              <a:t>Provides reassurance to some patients &amp; carers.</a:t>
            </a:r>
          </a:p>
        </p:txBody>
      </p:sp>
      <p:sp>
        <p:nvSpPr>
          <p:cNvPr id="4" name="TextBox 3">
            <a:extLst>
              <a:ext uri="{FF2B5EF4-FFF2-40B4-BE49-F238E27FC236}">
                <a16:creationId xmlns:a16="http://schemas.microsoft.com/office/drawing/2014/main" id="{5EB54132-7285-50CF-8A51-7244ECA48820}"/>
              </a:ext>
            </a:extLst>
          </p:cNvPr>
          <p:cNvSpPr txBox="1"/>
          <p:nvPr/>
        </p:nvSpPr>
        <p:spPr>
          <a:xfrm>
            <a:off x="5730241" y="1825626"/>
            <a:ext cx="5953758" cy="4985980"/>
          </a:xfrm>
          <a:prstGeom prst="rect">
            <a:avLst/>
          </a:prstGeom>
          <a:noFill/>
        </p:spPr>
        <p:txBody>
          <a:bodyPr wrap="square" rtlCol="0">
            <a:spAutoFit/>
          </a:bodyPr>
          <a:lstStyle/>
          <a:p>
            <a:r>
              <a:rPr lang="en-GB" sz="2000" b="1" dirty="0"/>
              <a:t>DISADVANTAGES </a:t>
            </a:r>
          </a:p>
          <a:p>
            <a:pPr marL="285750" indent="-285750">
              <a:buFont typeface="Arial" panose="020B0604020202020204" pitchFamily="34" charset="0"/>
              <a:buChar char="•"/>
            </a:pPr>
            <a:r>
              <a:rPr lang="en-GB" sz="2000" dirty="0"/>
              <a:t>The drugs may remain in the community for extended periods of time</a:t>
            </a:r>
          </a:p>
          <a:p>
            <a:pPr marL="285750" indent="-285750">
              <a:buFont typeface="Arial" panose="020B0604020202020204" pitchFamily="34" charset="0"/>
              <a:buChar char="•"/>
            </a:pPr>
            <a:r>
              <a:rPr lang="en-GB" sz="2000" dirty="0"/>
              <a:t>The drugs may not be used</a:t>
            </a:r>
          </a:p>
          <a:p>
            <a:pPr marL="285750" indent="-285750">
              <a:buFont typeface="Arial" panose="020B0604020202020204" pitchFamily="34" charset="0"/>
              <a:buChar char="•"/>
            </a:pPr>
            <a:r>
              <a:rPr lang="en-GB" sz="2000" dirty="0"/>
              <a:t>The drugs potentially might not be used by the patient, but by others for recreational purposes</a:t>
            </a:r>
          </a:p>
          <a:p>
            <a:pPr marL="285750" indent="-285750">
              <a:buFont typeface="Arial" panose="020B0604020202020204" pitchFamily="34" charset="0"/>
              <a:buChar char="•"/>
            </a:pPr>
            <a:r>
              <a:rPr lang="en-GB" sz="2000" dirty="0"/>
              <a:t>The availability of such medication may encourage their administration without proper assessment, for example, midazolam might be given for terminal agitation when a proper assessment would have revealed a distended bladder and the need for a catheter as the cause of the patient’s distress</a:t>
            </a:r>
          </a:p>
          <a:p>
            <a:pPr marL="285750" indent="-285750">
              <a:buFont typeface="Arial" panose="020B0604020202020204" pitchFamily="34" charset="0"/>
              <a:buChar char="•"/>
            </a:pPr>
            <a:r>
              <a:rPr lang="en-GB" sz="2000" dirty="0"/>
              <a:t>May be distressing for some patients &amp; families ‘a reminder of death’ (emerging evidence)</a:t>
            </a:r>
          </a:p>
          <a:p>
            <a:endParaRPr lang="en-GB" dirty="0"/>
          </a:p>
        </p:txBody>
      </p:sp>
    </p:spTree>
    <p:extLst>
      <p:ext uri="{BB962C8B-B14F-4D97-AF65-F5344CB8AC3E}">
        <p14:creationId xmlns:p14="http://schemas.microsoft.com/office/powerpoint/2010/main" val="2563053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80BC1-470D-5A80-11DB-BD06D56120C8}"/>
              </a:ext>
            </a:extLst>
          </p:cNvPr>
          <p:cNvSpPr>
            <a:spLocks noGrp="1"/>
          </p:cNvSpPr>
          <p:nvPr>
            <p:ph type="title"/>
          </p:nvPr>
        </p:nvSpPr>
        <p:spPr/>
        <p:txBody>
          <a:bodyPr>
            <a:normAutofit/>
          </a:bodyPr>
          <a:lstStyle/>
          <a:p>
            <a:r>
              <a:rPr lang="en-GB" dirty="0"/>
              <a:t>What should Dr Goodyear do?</a:t>
            </a:r>
          </a:p>
        </p:txBody>
      </p:sp>
      <p:sp>
        <p:nvSpPr>
          <p:cNvPr id="3" name="Content Placeholder 2">
            <a:extLst>
              <a:ext uri="{FF2B5EF4-FFF2-40B4-BE49-F238E27FC236}">
                <a16:creationId xmlns:a16="http://schemas.microsoft.com/office/drawing/2014/main" id="{4B364D0F-F454-D834-C9B0-7B21CAC11AF5}"/>
              </a:ext>
            </a:extLst>
          </p:cNvPr>
          <p:cNvSpPr>
            <a:spLocks noGrp="1"/>
          </p:cNvSpPr>
          <p:nvPr>
            <p:ph idx="1"/>
          </p:nvPr>
        </p:nvSpPr>
        <p:spPr/>
        <p:txBody>
          <a:bodyPr>
            <a:normAutofit lnSpcReduction="10000"/>
          </a:bodyPr>
          <a:lstStyle/>
          <a:p>
            <a:pPr marL="514350" indent="-514350">
              <a:buAutoNum type="alphaUcPeriod"/>
            </a:pPr>
            <a:r>
              <a:rPr lang="en-GB" dirty="0"/>
              <a:t>Prescribe and authorise morphine 2.5 mg SC 1 hourly PRN	</a:t>
            </a:r>
          </a:p>
          <a:p>
            <a:pPr marL="514350" indent="-514350">
              <a:buAutoNum type="alphaUcPeriod"/>
            </a:pPr>
            <a:endParaRPr lang="en-GB" dirty="0"/>
          </a:p>
          <a:p>
            <a:pPr marL="514350" indent="-514350">
              <a:buAutoNum type="alphaUcPeriod" startAt="2"/>
            </a:pPr>
            <a:r>
              <a:rPr lang="en-GB" dirty="0"/>
              <a:t>Prescribe and authorise midazolam 2.5 mg SC up to 1 hourly PRN	</a:t>
            </a:r>
          </a:p>
          <a:p>
            <a:pPr marL="0" indent="0">
              <a:buNone/>
            </a:pPr>
            <a:endParaRPr lang="en-GB" dirty="0"/>
          </a:p>
          <a:p>
            <a:pPr marL="514350" indent="-514350">
              <a:buAutoNum type="alphaUcPeriod" startAt="3"/>
            </a:pPr>
            <a:r>
              <a:rPr lang="en-GB" dirty="0"/>
              <a:t>Prescribe and authorise morphine 10mg SC 1 hourly PRN</a:t>
            </a:r>
          </a:p>
          <a:p>
            <a:pPr marL="0" indent="0">
              <a:buNone/>
            </a:pPr>
            <a:r>
              <a:rPr lang="en-GB" dirty="0"/>
              <a:t>	 </a:t>
            </a:r>
          </a:p>
          <a:p>
            <a:pPr marL="514350" indent="-514350">
              <a:buAutoNum type="alphaUcPeriod" startAt="4"/>
            </a:pPr>
            <a:r>
              <a:rPr lang="en-GB" dirty="0"/>
              <a:t>Prescribe nebulised salbutamol 2.5mg 2 hourly	 </a:t>
            </a:r>
          </a:p>
          <a:p>
            <a:pPr marL="0" indent="0">
              <a:buNone/>
            </a:pPr>
            <a:endParaRPr lang="en-GB" dirty="0"/>
          </a:p>
          <a:p>
            <a:pPr marL="0" indent="0">
              <a:buNone/>
            </a:pPr>
            <a:r>
              <a:rPr lang="en-GB" dirty="0">
                <a:solidFill>
                  <a:srgbClr val="005EB8"/>
                </a:solidFill>
              </a:rPr>
              <a:t>E</a:t>
            </a:r>
            <a:r>
              <a:rPr lang="en-GB" dirty="0"/>
              <a:t>. Send Mr Brown to hospital</a:t>
            </a:r>
          </a:p>
          <a:p>
            <a:endParaRPr lang="en-GB" dirty="0"/>
          </a:p>
        </p:txBody>
      </p:sp>
    </p:spTree>
    <p:extLst>
      <p:ext uri="{BB962C8B-B14F-4D97-AF65-F5344CB8AC3E}">
        <p14:creationId xmlns:p14="http://schemas.microsoft.com/office/powerpoint/2010/main" val="3600060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5E61C-E717-1F60-96A8-74D09FF4B764}"/>
              </a:ext>
            </a:extLst>
          </p:cNvPr>
          <p:cNvSpPr>
            <a:spLocks noGrp="1"/>
          </p:cNvSpPr>
          <p:nvPr>
            <p:ph type="title"/>
          </p:nvPr>
        </p:nvSpPr>
        <p:spPr/>
        <p:txBody>
          <a:bodyPr/>
          <a:lstStyle/>
          <a:p>
            <a:r>
              <a:rPr lang="en-GB" dirty="0"/>
              <a:t>What happens…</a:t>
            </a:r>
          </a:p>
        </p:txBody>
      </p:sp>
      <p:sp>
        <p:nvSpPr>
          <p:cNvPr id="3" name="Content Placeholder 2">
            <a:extLst>
              <a:ext uri="{FF2B5EF4-FFF2-40B4-BE49-F238E27FC236}">
                <a16:creationId xmlns:a16="http://schemas.microsoft.com/office/drawing/2014/main" id="{2DEF2DE4-7FC6-784F-2635-547CC1C67432}"/>
              </a:ext>
            </a:extLst>
          </p:cNvPr>
          <p:cNvSpPr>
            <a:spLocks noGrp="1"/>
          </p:cNvSpPr>
          <p:nvPr>
            <p:ph idx="1"/>
          </p:nvPr>
        </p:nvSpPr>
        <p:spPr/>
        <p:txBody>
          <a:bodyPr>
            <a:normAutofit lnSpcReduction="10000"/>
          </a:bodyPr>
          <a:lstStyle/>
          <a:p>
            <a:r>
              <a:rPr lang="en-GB" sz="2800" dirty="0"/>
              <a:t>Dr Goodyear writes a prescription and authorisation for morphine 2.5 mg SC 1 hourly for breathlessness and midazolam 2.5mg SC up to 1 hourly PRN for breathlessness. </a:t>
            </a:r>
          </a:p>
          <a:p>
            <a:r>
              <a:rPr lang="en-GB" sz="2800" dirty="0"/>
              <a:t>Mr O'Malley calls his friend to collect the prescription and take it to the chemist. He arrives back with the medication 2 hours later, by which time Mr Brown is very breathless again. </a:t>
            </a:r>
          </a:p>
          <a:p>
            <a:r>
              <a:rPr lang="en-GB" sz="2800" dirty="0"/>
              <a:t>Joy gives 2.5mg of morphine SC which really helps Mr Brown to feel less breathless. </a:t>
            </a:r>
          </a:p>
          <a:p>
            <a:r>
              <a:rPr lang="en-GB" sz="2800" dirty="0"/>
              <a:t>Mr O'Malley needs to call the OOH service back during the night as Mr Brown becomes breathless again. They give him another dose of morphine 2.5mg which is effective at easing his breathlessness. Mr Brown dies the following day.</a:t>
            </a:r>
          </a:p>
          <a:p>
            <a:endParaRPr lang="en-GB" dirty="0"/>
          </a:p>
        </p:txBody>
      </p:sp>
    </p:spTree>
    <p:extLst>
      <p:ext uri="{BB962C8B-B14F-4D97-AF65-F5344CB8AC3E}">
        <p14:creationId xmlns:p14="http://schemas.microsoft.com/office/powerpoint/2010/main" val="1809765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D3513A6-75D9-149F-9094-BACD67977CFE}"/>
              </a:ext>
            </a:extLst>
          </p:cNvPr>
          <p:cNvSpPr>
            <a:spLocks noGrp="1"/>
          </p:cNvSpPr>
          <p:nvPr>
            <p:ph type="title"/>
          </p:nvPr>
        </p:nvSpPr>
        <p:spPr>
          <a:xfrm>
            <a:off x="838200" y="365126"/>
            <a:ext cx="6909262" cy="865798"/>
          </a:xfrm>
        </p:spPr>
        <p:txBody>
          <a:bodyPr>
            <a:normAutofit fontScale="90000"/>
          </a:bodyPr>
          <a:lstStyle/>
          <a:p>
            <a:r>
              <a:rPr lang="en-US" dirty="0"/>
              <a:t>Anticipatory Prescribing guidance </a:t>
            </a:r>
          </a:p>
        </p:txBody>
      </p:sp>
      <p:pic>
        <p:nvPicPr>
          <p:cNvPr id="5" name="Content Placeholder 4">
            <a:extLst>
              <a:ext uri="{FF2B5EF4-FFF2-40B4-BE49-F238E27FC236}">
                <a16:creationId xmlns:a16="http://schemas.microsoft.com/office/drawing/2014/main" id="{F488965F-7D83-91EC-9725-931C0411AC99}"/>
              </a:ext>
            </a:extLst>
          </p:cNvPr>
          <p:cNvPicPr>
            <a:picLocks noGrp="1" noChangeAspect="1"/>
          </p:cNvPicPr>
          <p:nvPr>
            <p:ph idx="1"/>
          </p:nvPr>
        </p:nvPicPr>
        <p:blipFill>
          <a:blip r:embed="rId3"/>
          <a:stretch>
            <a:fillRect/>
          </a:stretch>
        </p:blipFill>
        <p:spPr>
          <a:xfrm>
            <a:off x="984738" y="1230924"/>
            <a:ext cx="8513417" cy="5640138"/>
          </a:xfrm>
          <a:prstGeom prst="rect">
            <a:avLst/>
          </a:prstGeom>
          <a:noFill/>
        </p:spPr>
      </p:pic>
    </p:spTree>
    <p:extLst>
      <p:ext uri="{BB962C8B-B14F-4D97-AF65-F5344CB8AC3E}">
        <p14:creationId xmlns:p14="http://schemas.microsoft.com/office/powerpoint/2010/main" val="2364591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DF7B0E-527C-1937-FF85-1AFDD8218D32}"/>
              </a:ext>
            </a:extLst>
          </p:cNvPr>
          <p:cNvSpPr>
            <a:spLocks noGrp="1"/>
          </p:cNvSpPr>
          <p:nvPr>
            <p:ph idx="1"/>
          </p:nvPr>
        </p:nvSpPr>
        <p:spPr>
          <a:xfrm>
            <a:off x="3943112" y="2370667"/>
            <a:ext cx="7410687" cy="4056012"/>
          </a:xfrm>
        </p:spPr>
        <p:txBody>
          <a:bodyPr>
            <a:normAutofit/>
          </a:bodyPr>
          <a:lstStyle/>
          <a:p>
            <a:pPr marL="0" indent="0">
              <a:buNone/>
            </a:pPr>
            <a:r>
              <a:rPr lang="en-US" sz="3600" kern="1200" dirty="0">
                <a:ea typeface="+mj-ea"/>
                <a:cs typeface="+mj-cs"/>
              </a:rPr>
              <a:t>What are your thoughts on this management?</a:t>
            </a:r>
            <a:br>
              <a:rPr lang="en-US" sz="3600" kern="1200" dirty="0">
                <a:ea typeface="+mj-ea"/>
                <a:cs typeface="+mj-cs"/>
              </a:rPr>
            </a:br>
            <a:br>
              <a:rPr lang="en-US" sz="3600" kern="1200" dirty="0">
                <a:ea typeface="+mj-ea"/>
                <a:cs typeface="+mj-cs"/>
              </a:rPr>
            </a:br>
            <a:r>
              <a:rPr lang="en-US" sz="3600" kern="1200" dirty="0">
                <a:ea typeface="+mj-ea"/>
                <a:cs typeface="+mj-cs"/>
              </a:rPr>
              <a:t>Where should you go for further guidance regarding subcutaneous prescribing at EOL?</a:t>
            </a:r>
            <a:endParaRPr lang="en-GB" sz="3600" dirty="0"/>
          </a:p>
        </p:txBody>
      </p:sp>
      <p:pic>
        <p:nvPicPr>
          <p:cNvPr id="4" name="Picture 4">
            <a:extLst>
              <a:ext uri="{FF2B5EF4-FFF2-40B4-BE49-F238E27FC236}">
                <a16:creationId xmlns:a16="http://schemas.microsoft.com/office/drawing/2014/main" id="{7D64983D-7F5F-4183-400A-8CD12AA6DB41}"/>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33155" r="-1" b="-1"/>
          <a:stretch/>
        </p:blipFill>
        <p:spPr bwMode="auto">
          <a:xfrm>
            <a:off x="1" y="-6"/>
            <a:ext cx="3943111" cy="3318096"/>
          </a:xfrm>
          <a:custGeom>
            <a:avLst/>
            <a:gdLst/>
            <a:ahLst/>
            <a:cxnLst/>
            <a:rect l="l" t="t" r="r" b="b"/>
            <a:pathLst>
              <a:path w="3943111" h="3318096">
                <a:moveTo>
                  <a:pt x="73119" y="0"/>
                </a:moveTo>
                <a:lnTo>
                  <a:pt x="3572026" y="0"/>
                </a:lnTo>
                <a:lnTo>
                  <a:pt x="3580957" y="11944"/>
                </a:lnTo>
                <a:cubicBezTo>
                  <a:pt x="3809602" y="350384"/>
                  <a:pt x="3943111" y="758379"/>
                  <a:pt x="3943111" y="1197557"/>
                </a:cubicBezTo>
                <a:cubicBezTo>
                  <a:pt x="3943111" y="2368699"/>
                  <a:pt x="2993714" y="3318096"/>
                  <a:pt x="1822572" y="3318096"/>
                </a:cubicBezTo>
                <a:cubicBezTo>
                  <a:pt x="1090609" y="3318096"/>
                  <a:pt x="445264" y="2947238"/>
                  <a:pt x="64188" y="2383171"/>
                </a:cubicBezTo>
                <a:lnTo>
                  <a:pt x="0" y="2277515"/>
                </a:lnTo>
                <a:lnTo>
                  <a:pt x="0" y="117600"/>
                </a:lnTo>
                <a:lnTo>
                  <a:pt x="64188" y="11944"/>
                </a:ln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909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AD3C5-7260-4739-3618-64FA306B6B7F}"/>
              </a:ext>
            </a:extLst>
          </p:cNvPr>
          <p:cNvSpPr>
            <a:spLocks noGrp="1"/>
          </p:cNvSpPr>
          <p:nvPr>
            <p:ph type="title"/>
          </p:nvPr>
        </p:nvSpPr>
        <p:spPr/>
        <p:txBody>
          <a:bodyPr/>
          <a:lstStyle/>
          <a:p>
            <a:r>
              <a:rPr lang="en-GB" dirty="0"/>
              <a:t>Learning objectives</a:t>
            </a:r>
          </a:p>
        </p:txBody>
      </p:sp>
      <p:sp>
        <p:nvSpPr>
          <p:cNvPr id="3" name="Content Placeholder 2">
            <a:extLst>
              <a:ext uri="{FF2B5EF4-FFF2-40B4-BE49-F238E27FC236}">
                <a16:creationId xmlns:a16="http://schemas.microsoft.com/office/drawing/2014/main" id="{33919319-2708-BA95-B8E5-A21BE7761090}"/>
              </a:ext>
            </a:extLst>
          </p:cNvPr>
          <p:cNvSpPr>
            <a:spLocks noGrp="1"/>
          </p:cNvSpPr>
          <p:nvPr>
            <p:ph idx="1"/>
          </p:nvPr>
        </p:nvSpPr>
        <p:spPr>
          <a:xfrm>
            <a:off x="838200" y="1107832"/>
            <a:ext cx="10515600" cy="5318848"/>
          </a:xfrm>
        </p:spPr>
        <p:txBody>
          <a:bodyPr>
            <a:normAutofit fontScale="85000" lnSpcReduction="10000"/>
          </a:bodyPr>
          <a:lstStyle/>
          <a:p>
            <a:pPr marL="0" indent="0">
              <a:buNone/>
            </a:pPr>
            <a:r>
              <a:rPr lang="en-GB" sz="2900" dirty="0"/>
              <a:t>Having completed the session, you will be able to:</a:t>
            </a:r>
          </a:p>
          <a:p>
            <a:r>
              <a:rPr lang="en-GB" sz="2900" dirty="0"/>
              <a:t>Discuss symptoms that commonly arise in the last days to hours of life</a:t>
            </a:r>
          </a:p>
          <a:p>
            <a:r>
              <a:rPr lang="en-GB" sz="2900" dirty="0"/>
              <a:t>Identify reversible symptoms and appropriate management of them</a:t>
            </a:r>
          </a:p>
          <a:p>
            <a:r>
              <a:rPr lang="en-GB" sz="2900" dirty="0"/>
              <a:t>Recognise your competency and the importance of MDT decision making</a:t>
            </a:r>
          </a:p>
          <a:p>
            <a:r>
              <a:rPr lang="en-GB" sz="2900" dirty="0"/>
              <a:t>Understand the different prescribing principles of subcutaneous PRN medications 24 hours syringe driver medications and opioid conversion</a:t>
            </a:r>
          </a:p>
          <a:p>
            <a:r>
              <a:rPr lang="en-GB" sz="2900" dirty="0"/>
              <a:t>Know where to access local guidelines for subcutaneous prescribing at EOL and be able to convert oral opiates to appropriate subcutaneous doses</a:t>
            </a:r>
          </a:p>
          <a:p>
            <a:r>
              <a:rPr lang="en-GB" sz="2900" dirty="0"/>
              <a:t>Understand how to use the Subcutaneous Medication Sheet</a:t>
            </a:r>
          </a:p>
          <a:p>
            <a:r>
              <a:rPr lang="en-GB" sz="2900" dirty="0"/>
              <a:t>Understand the advantages and disadvantages of prescribing PRN subcutaneous medication in anticipation of symptoms often experienced at EOL</a:t>
            </a:r>
          </a:p>
          <a:p>
            <a:pPr marL="0" indent="0">
              <a:buNone/>
            </a:pPr>
            <a:endParaRPr lang="en-GB" dirty="0"/>
          </a:p>
        </p:txBody>
      </p:sp>
    </p:spTree>
    <p:extLst>
      <p:ext uri="{BB962C8B-B14F-4D97-AF65-F5344CB8AC3E}">
        <p14:creationId xmlns:p14="http://schemas.microsoft.com/office/powerpoint/2010/main" val="1126743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3BD37-3168-6D9F-17BE-E7DD5604B9DB}"/>
              </a:ext>
            </a:extLst>
          </p:cNvPr>
          <p:cNvSpPr>
            <a:spLocks noGrp="1"/>
          </p:cNvSpPr>
          <p:nvPr>
            <p:ph type="title"/>
          </p:nvPr>
        </p:nvSpPr>
        <p:spPr/>
        <p:txBody>
          <a:bodyPr>
            <a:normAutofit fontScale="90000"/>
          </a:bodyPr>
          <a:lstStyle/>
          <a:p>
            <a:r>
              <a:rPr lang="en-GB" dirty="0"/>
              <a:t>Using Opioid dose conversion chart to consider:  </a:t>
            </a:r>
          </a:p>
        </p:txBody>
      </p:sp>
      <p:sp>
        <p:nvSpPr>
          <p:cNvPr id="3" name="Content Placeholder 2">
            <a:extLst>
              <a:ext uri="{FF2B5EF4-FFF2-40B4-BE49-F238E27FC236}">
                <a16:creationId xmlns:a16="http://schemas.microsoft.com/office/drawing/2014/main" id="{2DBCCCB5-C728-E25D-E71A-05F9EC116DC3}"/>
              </a:ext>
            </a:extLst>
          </p:cNvPr>
          <p:cNvSpPr>
            <a:spLocks noGrp="1"/>
          </p:cNvSpPr>
          <p:nvPr>
            <p:ph idx="1"/>
          </p:nvPr>
        </p:nvSpPr>
        <p:spPr/>
        <p:txBody>
          <a:bodyPr>
            <a:normAutofit/>
          </a:bodyPr>
          <a:lstStyle/>
          <a:p>
            <a:pPr algn="ctr"/>
            <a:r>
              <a:rPr lang="en-GB" sz="4000" dirty="0"/>
              <a:t>If Mr Brown was already taking slow release morphine 30mgs twice a day would this have changed the management of his symptom control? </a:t>
            </a:r>
          </a:p>
          <a:p>
            <a:pPr algn="ctr"/>
            <a:r>
              <a:rPr lang="en-GB" sz="4000" dirty="0"/>
              <a:t>How would we calculate starting dose for syringe driver and PRN dose? </a:t>
            </a:r>
          </a:p>
        </p:txBody>
      </p:sp>
    </p:spTree>
    <p:extLst>
      <p:ext uri="{BB962C8B-B14F-4D97-AF65-F5344CB8AC3E}">
        <p14:creationId xmlns:p14="http://schemas.microsoft.com/office/powerpoint/2010/main" val="867819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27785D1-D361-325C-042D-C0858D0F03EA}"/>
              </a:ext>
            </a:extLst>
          </p:cNvPr>
          <p:cNvPicPr>
            <a:picLocks noGrp="1" noChangeAspect="1"/>
          </p:cNvPicPr>
          <p:nvPr>
            <p:ph idx="1"/>
          </p:nvPr>
        </p:nvPicPr>
        <p:blipFill>
          <a:blip r:embed="rId3"/>
          <a:stretch>
            <a:fillRect/>
          </a:stretch>
        </p:blipFill>
        <p:spPr>
          <a:xfrm>
            <a:off x="1411595" y="365125"/>
            <a:ext cx="9368810" cy="6545537"/>
          </a:xfrm>
          <a:prstGeom prst="rect">
            <a:avLst/>
          </a:prstGeom>
        </p:spPr>
      </p:pic>
    </p:spTree>
    <p:extLst>
      <p:ext uri="{BB962C8B-B14F-4D97-AF65-F5344CB8AC3E}">
        <p14:creationId xmlns:p14="http://schemas.microsoft.com/office/powerpoint/2010/main" val="1368982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C91A596E-FD56-C001-30F6-D2D9DAC155DF}"/>
              </a:ext>
            </a:extLst>
          </p:cNvPr>
          <p:cNvSpPr>
            <a:spLocks noGrp="1"/>
          </p:cNvSpPr>
          <p:nvPr>
            <p:ph sz="half" idx="1"/>
          </p:nvPr>
        </p:nvSpPr>
        <p:spPr>
          <a:xfrm>
            <a:off x="5074920" y="494675"/>
            <a:ext cx="6644640" cy="5998201"/>
          </a:xfrm>
        </p:spPr>
        <p:txBody>
          <a:bodyPr>
            <a:noAutofit/>
          </a:bodyPr>
          <a:lstStyle/>
          <a:p>
            <a:pPr marL="0" indent="0">
              <a:lnSpc>
                <a:spcPct val="120000"/>
              </a:lnSpc>
              <a:buNone/>
            </a:pPr>
            <a:r>
              <a:rPr lang="en-US" sz="1600" b="1" u="sng" dirty="0"/>
              <a:t>Page 1 summary </a:t>
            </a:r>
            <a:r>
              <a:rPr lang="en-US" sz="1600" dirty="0"/>
              <a:t>Prescribing guidance including:</a:t>
            </a:r>
          </a:p>
          <a:p>
            <a:pPr>
              <a:lnSpc>
                <a:spcPct val="120000"/>
              </a:lnSpc>
            </a:pPr>
            <a:r>
              <a:rPr lang="en-US" sz="1600" dirty="0"/>
              <a:t>Prompts for renal prescribing.</a:t>
            </a:r>
          </a:p>
          <a:p>
            <a:pPr>
              <a:lnSpc>
                <a:spcPct val="120000"/>
              </a:lnSpc>
            </a:pPr>
            <a:r>
              <a:rPr lang="en-US" sz="1600" dirty="0"/>
              <a:t>For opioid naïve patient consider Guidance for anticipatory prescribing starting doses.</a:t>
            </a:r>
          </a:p>
          <a:p>
            <a:pPr>
              <a:lnSpc>
                <a:spcPct val="120000"/>
              </a:lnSpc>
            </a:pPr>
            <a:r>
              <a:rPr lang="en-US" sz="1600" dirty="0"/>
              <a:t>PRN usually 1/6</a:t>
            </a:r>
            <a:r>
              <a:rPr lang="en-US" sz="1600" baseline="30000" dirty="0"/>
              <a:t>th</a:t>
            </a:r>
            <a:r>
              <a:rPr lang="en-US" sz="1600" dirty="0"/>
              <a:t> of 24 hour opiate dose.</a:t>
            </a:r>
          </a:p>
          <a:p>
            <a:pPr>
              <a:lnSpc>
                <a:spcPct val="120000"/>
              </a:lnSpc>
            </a:pPr>
            <a:r>
              <a:rPr lang="en-US" sz="1600" dirty="0"/>
              <a:t>Advises a patient specific range may be acceptable for PRN medication.</a:t>
            </a:r>
          </a:p>
          <a:p>
            <a:pPr>
              <a:lnSpc>
                <a:spcPct val="120000"/>
              </a:lnSpc>
            </a:pPr>
            <a:r>
              <a:rPr lang="en-US" sz="1600" dirty="0"/>
              <a:t>Alerts not to administer PRN  medication via the syringe driver port.</a:t>
            </a:r>
          </a:p>
          <a:p>
            <a:pPr>
              <a:lnSpc>
                <a:spcPct val="120000"/>
              </a:lnSpc>
            </a:pPr>
            <a:r>
              <a:rPr lang="en-US" sz="1600" dirty="0"/>
              <a:t>Assess and document effectiveness of any intervention, review prescribing daily. Frequent PRN dose or uncontrolled symptoms indicate the need for clinical review and may require specialist advice.</a:t>
            </a:r>
          </a:p>
          <a:p>
            <a:pPr>
              <a:lnSpc>
                <a:spcPct val="120000"/>
              </a:lnSpc>
            </a:pPr>
            <a:r>
              <a:rPr lang="en-US" sz="1600" dirty="0"/>
              <a:t>A check that transdermal analgesic patch is in situ so you can take this into account when </a:t>
            </a:r>
            <a:r>
              <a:rPr lang="en-US" sz="1600" b="1" dirty="0"/>
              <a:t>calculating PRN opiates</a:t>
            </a:r>
            <a:r>
              <a:rPr lang="en-US" sz="1600" dirty="0"/>
              <a:t>. Usual transdermal analgesic patches continue with a syringe driver. Ensure patient/ family know to continue patch medication</a:t>
            </a:r>
            <a:r>
              <a:rPr lang="en-US" sz="1600" b="1" dirty="0"/>
              <a:t>. This is not a prescription for a transdermal patch. </a:t>
            </a:r>
            <a:r>
              <a:rPr lang="en-US" sz="1600" dirty="0"/>
              <a:t>Continuation sheet available.</a:t>
            </a:r>
          </a:p>
        </p:txBody>
      </p:sp>
      <p:pic>
        <p:nvPicPr>
          <p:cNvPr id="4" name="Picture 3">
            <a:extLst>
              <a:ext uri="{FF2B5EF4-FFF2-40B4-BE49-F238E27FC236}">
                <a16:creationId xmlns:a16="http://schemas.microsoft.com/office/drawing/2014/main" id="{A310701B-95B1-D1B7-6FAB-0C19C94BE259}"/>
              </a:ext>
            </a:extLst>
          </p:cNvPr>
          <p:cNvPicPr>
            <a:picLocks noChangeAspect="1"/>
          </p:cNvPicPr>
          <p:nvPr/>
        </p:nvPicPr>
        <p:blipFill>
          <a:blip r:embed="rId3"/>
          <a:stretch>
            <a:fillRect/>
          </a:stretch>
        </p:blipFill>
        <p:spPr>
          <a:xfrm>
            <a:off x="254833" y="260477"/>
            <a:ext cx="4691921" cy="6337045"/>
          </a:xfrm>
          <a:prstGeom prst="rect">
            <a:avLst/>
          </a:prstGeom>
        </p:spPr>
      </p:pic>
    </p:spTree>
    <p:extLst>
      <p:ext uri="{BB962C8B-B14F-4D97-AF65-F5344CB8AC3E}">
        <p14:creationId xmlns:p14="http://schemas.microsoft.com/office/powerpoint/2010/main" val="3103748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
            <a:extLst>
              <a:ext uri="{FF2B5EF4-FFF2-40B4-BE49-F238E27FC236}">
                <a16:creationId xmlns:a16="http://schemas.microsoft.com/office/drawing/2014/main" id="{B080B741-44FA-1435-7D85-0347A798337B}"/>
              </a:ext>
            </a:extLst>
          </p:cNvPr>
          <p:cNvSpPr>
            <a:spLocks noGrp="1"/>
          </p:cNvSpPr>
          <p:nvPr>
            <p:ph sz="half" idx="2"/>
          </p:nvPr>
        </p:nvSpPr>
        <p:spPr>
          <a:xfrm>
            <a:off x="4953000" y="1419367"/>
            <a:ext cx="6400800" cy="5073508"/>
          </a:xfrm>
        </p:spPr>
        <p:txBody>
          <a:bodyPr>
            <a:normAutofit lnSpcReduction="10000"/>
          </a:bodyPr>
          <a:lstStyle/>
          <a:p>
            <a:pPr>
              <a:lnSpc>
                <a:spcPct val="100000"/>
              </a:lnSpc>
            </a:pPr>
            <a:r>
              <a:rPr lang="en-US" dirty="0"/>
              <a:t>Record reason for medication changes, a rationale is very important.  The effectiveness of a medication should also be recorded here.</a:t>
            </a:r>
          </a:p>
          <a:p>
            <a:pPr>
              <a:lnSpc>
                <a:spcPct val="100000"/>
              </a:lnSpc>
            </a:pPr>
            <a:r>
              <a:rPr lang="en-US" dirty="0"/>
              <a:t>PRN (as required) medications dose &amp; drugs are recorded here.</a:t>
            </a:r>
          </a:p>
          <a:p>
            <a:pPr>
              <a:lnSpc>
                <a:spcPct val="100000"/>
              </a:lnSpc>
            </a:pPr>
            <a:r>
              <a:rPr lang="en-US" dirty="0"/>
              <a:t>Additional key communication can be recorded in the indication/comments column.</a:t>
            </a:r>
          </a:p>
          <a:p>
            <a:pPr>
              <a:lnSpc>
                <a:spcPct val="100000"/>
              </a:lnSpc>
            </a:pPr>
            <a:r>
              <a:rPr lang="en-US" dirty="0"/>
              <a:t>Continuation sheets are available</a:t>
            </a:r>
          </a:p>
          <a:p>
            <a:pPr>
              <a:lnSpc>
                <a:spcPct val="100000"/>
              </a:lnSpc>
            </a:pPr>
            <a:endParaRPr lang="en-US" dirty="0"/>
          </a:p>
        </p:txBody>
      </p:sp>
      <p:pic>
        <p:nvPicPr>
          <p:cNvPr id="4" name="Picture 3">
            <a:extLst>
              <a:ext uri="{FF2B5EF4-FFF2-40B4-BE49-F238E27FC236}">
                <a16:creationId xmlns:a16="http://schemas.microsoft.com/office/drawing/2014/main" id="{87D09FAA-0B88-7E61-41BC-191326DA9815}"/>
              </a:ext>
            </a:extLst>
          </p:cNvPr>
          <p:cNvPicPr>
            <a:picLocks noChangeAspect="1"/>
          </p:cNvPicPr>
          <p:nvPr/>
        </p:nvPicPr>
        <p:blipFill>
          <a:blip r:embed="rId3"/>
          <a:srcRect b="4874"/>
          <a:stretch/>
        </p:blipFill>
        <p:spPr>
          <a:xfrm>
            <a:off x="500753" y="297455"/>
            <a:ext cx="4527594" cy="6195419"/>
          </a:xfrm>
          <a:prstGeom prst="rect">
            <a:avLst/>
          </a:prstGeom>
        </p:spPr>
      </p:pic>
    </p:spTree>
    <p:extLst>
      <p:ext uri="{BB962C8B-B14F-4D97-AF65-F5344CB8AC3E}">
        <p14:creationId xmlns:p14="http://schemas.microsoft.com/office/powerpoint/2010/main" val="1315151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7F9147C6-243E-0423-AA4F-5A14EF8A3304}"/>
              </a:ext>
            </a:extLst>
          </p:cNvPr>
          <p:cNvSpPr>
            <a:spLocks noGrp="1"/>
          </p:cNvSpPr>
          <p:nvPr>
            <p:ph sz="half" idx="1"/>
          </p:nvPr>
        </p:nvSpPr>
        <p:spPr>
          <a:xfrm>
            <a:off x="5426440" y="1693890"/>
            <a:ext cx="6461098" cy="4646950"/>
          </a:xfrm>
        </p:spPr>
        <p:txBody>
          <a:bodyPr>
            <a:normAutofit/>
          </a:bodyPr>
          <a:lstStyle/>
          <a:p>
            <a:pPr marL="0" indent="0">
              <a:buNone/>
            </a:pPr>
            <a:endParaRPr lang="en-US" dirty="0"/>
          </a:p>
          <a:p>
            <a:pPr marL="0" indent="0">
              <a:lnSpc>
                <a:spcPct val="120000"/>
              </a:lnSpc>
              <a:buNone/>
            </a:pPr>
            <a:r>
              <a:rPr lang="en-US" dirty="0"/>
              <a:t>Pages 3 and 4 are for prescribing and recording administration of PRN (as required) medications with symptom indication prompts – breathlessness, agitation/confusion, nausea/vomiting, respiratory secretions and some blank indications if required.</a:t>
            </a:r>
          </a:p>
          <a:p>
            <a:pPr marL="0" indent="0">
              <a:lnSpc>
                <a:spcPct val="120000"/>
              </a:lnSpc>
              <a:buNone/>
            </a:pPr>
            <a:endParaRPr lang="en-US" dirty="0"/>
          </a:p>
          <a:p>
            <a:pPr marL="0"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id="{B0D108E6-320B-9E6E-7228-6F040A907F80}"/>
              </a:ext>
            </a:extLst>
          </p:cNvPr>
          <p:cNvPicPr>
            <a:picLocks noChangeAspect="1"/>
          </p:cNvPicPr>
          <p:nvPr/>
        </p:nvPicPr>
        <p:blipFill>
          <a:blip r:embed="rId3"/>
          <a:srcRect b="7318"/>
          <a:stretch/>
        </p:blipFill>
        <p:spPr>
          <a:xfrm>
            <a:off x="438760" y="126368"/>
            <a:ext cx="4388073" cy="2905590"/>
          </a:xfrm>
          <a:prstGeom prst="rect">
            <a:avLst/>
          </a:prstGeom>
        </p:spPr>
      </p:pic>
      <p:pic>
        <p:nvPicPr>
          <p:cNvPr id="9" name="Picture 8">
            <a:extLst>
              <a:ext uri="{FF2B5EF4-FFF2-40B4-BE49-F238E27FC236}">
                <a16:creationId xmlns:a16="http://schemas.microsoft.com/office/drawing/2014/main" id="{A7A65CBA-AA77-038C-E87E-01099E818171}"/>
              </a:ext>
            </a:extLst>
          </p:cNvPr>
          <p:cNvPicPr>
            <a:picLocks noChangeAspect="1"/>
          </p:cNvPicPr>
          <p:nvPr/>
        </p:nvPicPr>
        <p:blipFill>
          <a:blip r:embed="rId4"/>
          <a:srcRect b="7318"/>
          <a:stretch/>
        </p:blipFill>
        <p:spPr>
          <a:xfrm>
            <a:off x="438760" y="3429001"/>
            <a:ext cx="4433849" cy="2905590"/>
          </a:xfrm>
          <a:prstGeom prst="rect">
            <a:avLst/>
          </a:prstGeom>
        </p:spPr>
      </p:pic>
    </p:spTree>
    <p:extLst>
      <p:ext uri="{BB962C8B-B14F-4D97-AF65-F5344CB8AC3E}">
        <p14:creationId xmlns:p14="http://schemas.microsoft.com/office/powerpoint/2010/main" val="3813502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7F9B7-2E35-0C8A-E0F1-73A989D0F09F}"/>
              </a:ext>
            </a:extLst>
          </p:cNvPr>
          <p:cNvSpPr>
            <a:spLocks noGrp="1"/>
          </p:cNvSpPr>
          <p:nvPr>
            <p:ph type="title"/>
          </p:nvPr>
        </p:nvSpPr>
        <p:spPr>
          <a:xfrm>
            <a:off x="321733" y="365125"/>
            <a:ext cx="8144934" cy="1072977"/>
          </a:xfrm>
        </p:spPr>
        <p:txBody>
          <a:bodyPr>
            <a:normAutofit fontScale="90000"/>
          </a:bodyPr>
          <a:lstStyle/>
          <a:p>
            <a:r>
              <a:rPr lang="en-GB" dirty="0"/>
              <a:t>Guidance to support symptom control and anticipatory prescribing in Cornwall</a:t>
            </a:r>
          </a:p>
        </p:txBody>
      </p:sp>
      <p:sp>
        <p:nvSpPr>
          <p:cNvPr id="3" name="Content Placeholder 2">
            <a:extLst>
              <a:ext uri="{FF2B5EF4-FFF2-40B4-BE49-F238E27FC236}">
                <a16:creationId xmlns:a16="http://schemas.microsoft.com/office/drawing/2014/main" id="{9A74CFD3-B947-1D6C-CE7A-552F80705CCC}"/>
              </a:ext>
            </a:extLst>
          </p:cNvPr>
          <p:cNvSpPr>
            <a:spLocks noGrp="1"/>
          </p:cNvSpPr>
          <p:nvPr>
            <p:ph idx="1"/>
          </p:nvPr>
        </p:nvSpPr>
        <p:spPr>
          <a:xfrm>
            <a:off x="457200" y="1438102"/>
            <a:ext cx="11226800" cy="5419897"/>
          </a:xfrm>
        </p:spPr>
        <p:txBody>
          <a:bodyPr>
            <a:normAutofit fontScale="62500" lnSpcReduction="20000"/>
          </a:bodyPr>
          <a:lstStyle/>
          <a:p>
            <a:pPr marL="0" indent="0">
              <a:lnSpc>
                <a:spcPct val="120000"/>
              </a:lnSpc>
              <a:buNone/>
            </a:pPr>
            <a:r>
              <a:rPr lang="en-GB" dirty="0"/>
              <a:t>“</a:t>
            </a:r>
            <a:r>
              <a:rPr lang="en-GB" sz="3100" dirty="0"/>
              <a:t>Rapid reference guide to subcutaneous prescribing in the last days of life”,  countywide prescribing principles </a:t>
            </a:r>
            <a:r>
              <a:rPr lang="en-GB" sz="3100" dirty="0">
                <a:hlinkClick r:id="rId3"/>
              </a:rPr>
              <a:t>https://www.cornwallft.nhs.uk/policies-and-procedures?media_item=20873&amp;media_type=10#file-viewer</a:t>
            </a:r>
            <a:endParaRPr lang="en-GB" sz="3100" dirty="0"/>
          </a:p>
          <a:p>
            <a:pPr marL="0" indent="0">
              <a:lnSpc>
                <a:spcPct val="120000"/>
              </a:lnSpc>
              <a:buNone/>
            </a:pPr>
            <a:r>
              <a:rPr lang="en-GB" sz="3100" dirty="0"/>
              <a:t>Accompanied by supporting organisation specific guidance “Palliative and End of Life subcutaneous medication clinical guideline” </a:t>
            </a:r>
            <a:r>
              <a:rPr lang="en-GB" sz="3100" dirty="0">
                <a:hlinkClick r:id="rId4"/>
              </a:rPr>
              <a:t>https://www.cornwallft.nhs.uk/policies-and-procedures?media_item=20915&amp;media_type=10#file-viewer</a:t>
            </a:r>
            <a:endParaRPr lang="en-GB" sz="3100" dirty="0"/>
          </a:p>
          <a:p>
            <a:pPr marL="0" indent="0">
              <a:lnSpc>
                <a:spcPct val="120000"/>
              </a:lnSpc>
              <a:buNone/>
            </a:pPr>
            <a:r>
              <a:rPr lang="en-GB" sz="3100" dirty="0"/>
              <a:t>This combines:</a:t>
            </a:r>
          </a:p>
          <a:p>
            <a:pPr marL="514350" indent="-514350">
              <a:lnSpc>
                <a:spcPct val="120000"/>
              </a:lnSpc>
              <a:buFont typeface="+mj-lt"/>
              <a:buAutoNum type="arabicPeriod"/>
            </a:pPr>
            <a:r>
              <a:rPr lang="en-GB" sz="3100" dirty="0"/>
              <a:t>Subcutaneous prescribing principles</a:t>
            </a:r>
          </a:p>
          <a:p>
            <a:pPr marL="514350" indent="-514350">
              <a:lnSpc>
                <a:spcPct val="120000"/>
              </a:lnSpc>
              <a:buFont typeface="+mj-lt"/>
              <a:buAutoNum type="arabicPeriod"/>
            </a:pPr>
            <a:r>
              <a:rPr lang="en-GB" sz="3100" dirty="0"/>
              <a:t>Saf T </a:t>
            </a:r>
            <a:r>
              <a:rPr lang="en-GB" sz="3100" dirty="0" err="1"/>
              <a:t>Initima</a:t>
            </a:r>
            <a:r>
              <a:rPr lang="en-GB" sz="3100" dirty="0"/>
              <a:t> guidance for PRN dose administration</a:t>
            </a:r>
          </a:p>
          <a:p>
            <a:pPr marL="0" indent="0">
              <a:lnSpc>
                <a:spcPct val="120000"/>
              </a:lnSpc>
              <a:buNone/>
            </a:pPr>
            <a:r>
              <a:rPr lang="en-GB" sz="3100" dirty="0"/>
              <a:t>Via the ICB website </a:t>
            </a:r>
            <a:r>
              <a:rPr lang="en-GB" sz="3100" dirty="0">
                <a:hlinkClick r:id="rId5"/>
              </a:rPr>
              <a:t>https://doclibrary-rcht.cornwall.nhs.uk/DocumentsLibrary/RoyalCornwallHospitalsTrust/Clinical/PalliativeAndEndOfLifeCare/GuidanceForAnticipatoryPrescribingAndSymptomControlAtTheEndOfLife.pdf</a:t>
            </a:r>
            <a:endParaRPr lang="en-GB" sz="3100" dirty="0"/>
          </a:p>
          <a:p>
            <a:pPr marL="0" indent="0">
              <a:lnSpc>
                <a:spcPct val="120000"/>
              </a:lnSpc>
              <a:buNone/>
            </a:pPr>
            <a:r>
              <a:rPr lang="en-GB" sz="3100" dirty="0"/>
              <a:t>Guidance for Anticipatory Prescribing and Symptom control at the end of life’ (APG V8.2) CHA3602 and Cornwall and IOS Renal anticipatory prescribing guidance for symptom control in opioid naïve patients with renal impairment eGFR&lt;30’ CHA4472 is available.</a:t>
            </a:r>
          </a:p>
          <a:p>
            <a:pPr marL="0" indent="0">
              <a:buNone/>
            </a:pPr>
            <a:endParaRPr lang="en-GB" dirty="0"/>
          </a:p>
        </p:txBody>
      </p:sp>
    </p:spTree>
    <p:extLst>
      <p:ext uri="{BB962C8B-B14F-4D97-AF65-F5344CB8AC3E}">
        <p14:creationId xmlns:p14="http://schemas.microsoft.com/office/powerpoint/2010/main" val="4213323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C3818-5E35-B2AE-55C5-0E87074ED940}"/>
              </a:ext>
            </a:extLst>
          </p:cNvPr>
          <p:cNvSpPr>
            <a:spLocks noGrp="1"/>
          </p:cNvSpPr>
          <p:nvPr>
            <p:ph type="title"/>
          </p:nvPr>
        </p:nvSpPr>
        <p:spPr/>
        <p:txBody>
          <a:bodyPr>
            <a:normAutofit fontScale="90000"/>
          </a:bodyPr>
          <a:lstStyle/>
          <a:p>
            <a:r>
              <a:rPr lang="en-GB" sz="3600" dirty="0"/>
              <a:t>Key messages from subcutaneous guidelines</a:t>
            </a:r>
            <a:endParaRPr lang="en-GB" dirty="0"/>
          </a:p>
        </p:txBody>
      </p:sp>
      <p:sp>
        <p:nvSpPr>
          <p:cNvPr id="3" name="Content Placeholder 2">
            <a:extLst>
              <a:ext uri="{FF2B5EF4-FFF2-40B4-BE49-F238E27FC236}">
                <a16:creationId xmlns:a16="http://schemas.microsoft.com/office/drawing/2014/main" id="{52086BAE-3689-A511-6C19-2C9A3550B46E}"/>
              </a:ext>
            </a:extLst>
          </p:cNvPr>
          <p:cNvSpPr>
            <a:spLocks noGrp="1"/>
          </p:cNvSpPr>
          <p:nvPr>
            <p:ph idx="1"/>
          </p:nvPr>
        </p:nvSpPr>
        <p:spPr>
          <a:xfrm>
            <a:off x="541867" y="1608667"/>
            <a:ext cx="10811933" cy="4818012"/>
          </a:xfrm>
        </p:spPr>
        <p:txBody>
          <a:bodyPr>
            <a:normAutofit fontScale="85000" lnSpcReduction="10000"/>
          </a:bodyPr>
          <a:lstStyle/>
          <a:p>
            <a:pPr>
              <a:lnSpc>
                <a:spcPct val="120000"/>
              </a:lnSpc>
            </a:pPr>
            <a:r>
              <a:rPr lang="en-GB" sz="2800" dirty="0"/>
              <a:t>Advocates PRN subcutaneous medication (</a:t>
            </a:r>
            <a:r>
              <a:rPr lang="en-GB" dirty="0"/>
              <a:t>as required</a:t>
            </a:r>
            <a:r>
              <a:rPr lang="en-GB" sz="2800" dirty="0"/>
              <a:t>) for symptom relief, pre-emptively prescribed according to a person's individual needs</a:t>
            </a:r>
          </a:p>
          <a:p>
            <a:pPr>
              <a:lnSpc>
                <a:spcPct val="120000"/>
              </a:lnSpc>
            </a:pPr>
            <a:r>
              <a:rPr lang="en-GB" sz="2800" dirty="0"/>
              <a:t>For best practice a syringe driver should only be prescribed following a clinical review with consideration given to reversible causes of deterioration, associated symptoms, and evaluation of PRN medications.</a:t>
            </a:r>
          </a:p>
          <a:p>
            <a:pPr>
              <a:lnSpc>
                <a:spcPct val="120000"/>
              </a:lnSpc>
            </a:pPr>
            <a:r>
              <a:rPr lang="en-GB" sz="2800" dirty="0"/>
              <a:t>For symptom control initially titrate with PRN subcutaneous medication, this helps inform any syringe driver</a:t>
            </a:r>
          </a:p>
          <a:p>
            <a:pPr>
              <a:lnSpc>
                <a:spcPct val="120000"/>
              </a:lnSpc>
            </a:pPr>
            <a:r>
              <a:rPr lang="en-GB" sz="2800" dirty="0"/>
              <a:t>A small patient specific range may be acceptable for PRN medication </a:t>
            </a:r>
            <a:r>
              <a:rPr lang="en-GB" sz="2800" dirty="0" err="1"/>
              <a:t>ie</a:t>
            </a:r>
            <a:r>
              <a:rPr lang="en-GB" sz="2800" dirty="0"/>
              <a:t> morphine 2.5 – 5 mg</a:t>
            </a:r>
          </a:p>
          <a:p>
            <a:pPr marL="0" indent="0">
              <a:buNone/>
            </a:pPr>
            <a:endParaRPr lang="en-GB" dirty="0"/>
          </a:p>
        </p:txBody>
      </p:sp>
    </p:spTree>
    <p:extLst>
      <p:ext uri="{BB962C8B-B14F-4D97-AF65-F5344CB8AC3E}">
        <p14:creationId xmlns:p14="http://schemas.microsoft.com/office/powerpoint/2010/main" val="819587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31E0B-0CDD-5DCB-20D9-B6761D928280}"/>
              </a:ext>
            </a:extLst>
          </p:cNvPr>
          <p:cNvSpPr>
            <a:spLocks noGrp="1"/>
          </p:cNvSpPr>
          <p:nvPr>
            <p:ph type="title"/>
          </p:nvPr>
        </p:nvSpPr>
        <p:spPr/>
        <p:txBody>
          <a:bodyPr/>
          <a:lstStyle/>
          <a:p>
            <a:r>
              <a:rPr lang="en-GB" dirty="0"/>
              <a:t>Key messages continued</a:t>
            </a:r>
          </a:p>
        </p:txBody>
      </p:sp>
      <p:sp>
        <p:nvSpPr>
          <p:cNvPr id="3" name="Content Placeholder 2">
            <a:extLst>
              <a:ext uri="{FF2B5EF4-FFF2-40B4-BE49-F238E27FC236}">
                <a16:creationId xmlns:a16="http://schemas.microsoft.com/office/drawing/2014/main" id="{2E26D22E-9A6B-508F-22D3-149348F1C0C7}"/>
              </a:ext>
            </a:extLst>
          </p:cNvPr>
          <p:cNvSpPr>
            <a:spLocks noGrp="1"/>
          </p:cNvSpPr>
          <p:nvPr>
            <p:ph idx="1"/>
          </p:nvPr>
        </p:nvSpPr>
        <p:spPr/>
        <p:txBody>
          <a:bodyPr/>
          <a:lstStyle/>
          <a:p>
            <a:r>
              <a:rPr lang="en-GB" dirty="0"/>
              <a:t>Where a small range is available, initially the smallest dose should be administered with titration up as required for the individual patient</a:t>
            </a:r>
          </a:p>
          <a:p>
            <a:pPr marL="0" indent="0">
              <a:buNone/>
            </a:pPr>
            <a:endParaRPr lang="en-GB" dirty="0"/>
          </a:p>
          <a:p>
            <a:r>
              <a:rPr lang="en-GB" dirty="0"/>
              <a:t>For patient on a long-acting opiate the PRN dose is generally one sixth (1/6</a:t>
            </a:r>
            <a:r>
              <a:rPr lang="en-GB" baseline="30000" dirty="0"/>
              <a:t>th</a:t>
            </a:r>
            <a:r>
              <a:rPr lang="en-GB" dirty="0"/>
              <a:t> ) of the usual 24-hour opiate dose</a:t>
            </a:r>
          </a:p>
          <a:p>
            <a:pPr marL="0" indent="0">
              <a:buNone/>
            </a:pPr>
            <a:endParaRPr lang="en-GB" dirty="0"/>
          </a:p>
          <a:p>
            <a:r>
              <a:rPr lang="en-GB" dirty="0"/>
              <a:t>If two or more PRN doses are required in 24 hours, and symptoms persist, consider commencing a syringe driver</a:t>
            </a:r>
          </a:p>
          <a:p>
            <a:pPr marL="0" indent="0">
              <a:buNone/>
            </a:pPr>
            <a:endParaRPr lang="en-GB" dirty="0"/>
          </a:p>
        </p:txBody>
      </p:sp>
    </p:spTree>
    <p:extLst>
      <p:ext uri="{BB962C8B-B14F-4D97-AF65-F5344CB8AC3E}">
        <p14:creationId xmlns:p14="http://schemas.microsoft.com/office/powerpoint/2010/main" val="2332414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16228-82BF-2B33-6D14-DCA8A6F3E0A9}"/>
              </a:ext>
            </a:extLst>
          </p:cNvPr>
          <p:cNvSpPr>
            <a:spLocks noGrp="1"/>
          </p:cNvSpPr>
          <p:nvPr>
            <p:ph type="title"/>
          </p:nvPr>
        </p:nvSpPr>
        <p:spPr/>
        <p:txBody>
          <a:bodyPr/>
          <a:lstStyle/>
          <a:p>
            <a:r>
              <a:rPr lang="en-GB" dirty="0"/>
              <a:t>Key messages – Saf T Intima</a:t>
            </a:r>
          </a:p>
        </p:txBody>
      </p:sp>
      <p:sp>
        <p:nvSpPr>
          <p:cNvPr id="3" name="Content Placeholder 2">
            <a:extLst>
              <a:ext uri="{FF2B5EF4-FFF2-40B4-BE49-F238E27FC236}">
                <a16:creationId xmlns:a16="http://schemas.microsoft.com/office/drawing/2014/main" id="{BB484F60-DB80-4BA7-BC6E-316D31AF942B}"/>
              </a:ext>
            </a:extLst>
          </p:cNvPr>
          <p:cNvSpPr>
            <a:spLocks noGrp="1"/>
          </p:cNvSpPr>
          <p:nvPr>
            <p:ph idx="1"/>
          </p:nvPr>
        </p:nvSpPr>
        <p:spPr/>
        <p:txBody>
          <a:bodyPr/>
          <a:lstStyle/>
          <a:p>
            <a:r>
              <a:rPr lang="en-GB" sz="3200" dirty="0"/>
              <a:t>PRN doses can be administered via a straight Saf T Intima, but not the Saf T Intima attached to the syringe driver</a:t>
            </a:r>
          </a:p>
          <a:p>
            <a:r>
              <a:rPr lang="en-GB" sz="3200" dirty="0"/>
              <a:t>different medications are not to be mixed in the same syringe for PRN administration, a flush is required between medications</a:t>
            </a:r>
          </a:p>
          <a:p>
            <a:r>
              <a:rPr lang="en-GB" sz="3200" dirty="0"/>
              <a:t>The </a:t>
            </a:r>
            <a:r>
              <a:rPr lang="en-GB" sz="3200" dirty="0" err="1"/>
              <a:t>Saf</a:t>
            </a:r>
            <a:r>
              <a:rPr lang="en-GB" sz="3200" dirty="0"/>
              <a:t>-T-Intima straight device only should be used. It does not need to be primed</a:t>
            </a:r>
          </a:p>
          <a:p>
            <a:endParaRPr lang="en-GB" dirty="0"/>
          </a:p>
        </p:txBody>
      </p:sp>
    </p:spTree>
    <p:extLst>
      <p:ext uri="{BB962C8B-B14F-4D97-AF65-F5344CB8AC3E}">
        <p14:creationId xmlns:p14="http://schemas.microsoft.com/office/powerpoint/2010/main" val="3942313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4FB9-30E6-B617-5252-B4FB2B39ECBF}"/>
              </a:ext>
            </a:extLst>
          </p:cNvPr>
          <p:cNvSpPr>
            <a:spLocks noGrp="1"/>
          </p:cNvSpPr>
          <p:nvPr>
            <p:ph type="title"/>
          </p:nvPr>
        </p:nvSpPr>
        <p:spPr/>
        <p:txBody>
          <a:bodyPr/>
          <a:lstStyle/>
          <a:p>
            <a:r>
              <a:rPr lang="en-GB" dirty="0"/>
              <a:t>Key messages - Saf T Intima</a:t>
            </a:r>
          </a:p>
        </p:txBody>
      </p:sp>
      <p:sp>
        <p:nvSpPr>
          <p:cNvPr id="3" name="Content Placeholder 2">
            <a:extLst>
              <a:ext uri="{FF2B5EF4-FFF2-40B4-BE49-F238E27FC236}">
                <a16:creationId xmlns:a16="http://schemas.microsoft.com/office/drawing/2014/main" id="{2CB9E2DF-FBD2-8E88-61FF-A0067059BD5E}"/>
              </a:ext>
            </a:extLst>
          </p:cNvPr>
          <p:cNvSpPr>
            <a:spLocks noGrp="1"/>
          </p:cNvSpPr>
          <p:nvPr>
            <p:ph idx="1"/>
          </p:nvPr>
        </p:nvSpPr>
        <p:spPr/>
        <p:txBody>
          <a:bodyPr>
            <a:normAutofit fontScale="92500"/>
          </a:bodyPr>
          <a:lstStyle/>
          <a:p>
            <a:r>
              <a:rPr lang="en-GB" dirty="0"/>
              <a:t>The flush volume is 0.35mls of NaCl 0.9%  to be drawn up in </a:t>
            </a:r>
            <a:r>
              <a:rPr lang="en-GB"/>
              <a:t>a 1ml, 2ml or 3ml </a:t>
            </a:r>
            <a:r>
              <a:rPr lang="en-GB" dirty="0"/>
              <a:t>luer lock syringe for accuracy (do not use Irripods)</a:t>
            </a:r>
          </a:p>
          <a:p>
            <a:r>
              <a:rPr lang="en-GB" dirty="0"/>
              <a:t>If the patient requires 2 drugs, you would administer Drug 1 → 0.35mL flush → Drug 2 → 0.35mL flush. </a:t>
            </a:r>
          </a:p>
          <a:p>
            <a:r>
              <a:rPr lang="en-GB" dirty="0"/>
              <a:t>You can administer 2mL per site via the Saf-T-Intima</a:t>
            </a:r>
          </a:p>
          <a:p>
            <a:r>
              <a:rPr lang="en-GB" dirty="0"/>
              <a:t>There is a NaCl 0.9% PGD (patient group directive) which can be utilised for the purposes of flushes (Document reference code: MM/079/22) Do not use water for flushing the Saf-T-Intima device. </a:t>
            </a:r>
          </a:p>
          <a:p>
            <a:r>
              <a:rPr lang="en-GB" dirty="0"/>
              <a:t>Any nurses using the PGD has to be trained and up to date with the Trusts PGD training, including eLearning and PGD assessment. </a:t>
            </a:r>
          </a:p>
          <a:p>
            <a:pPr marL="0" indent="0">
              <a:buNone/>
            </a:pPr>
            <a:endParaRPr lang="en-GB" dirty="0"/>
          </a:p>
        </p:txBody>
      </p:sp>
    </p:spTree>
    <p:extLst>
      <p:ext uri="{BB962C8B-B14F-4D97-AF65-F5344CB8AC3E}">
        <p14:creationId xmlns:p14="http://schemas.microsoft.com/office/powerpoint/2010/main" val="3455143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B4449-1A5A-A629-FA6F-D4672826C349}"/>
              </a:ext>
            </a:extLst>
          </p:cNvPr>
          <p:cNvSpPr>
            <a:spLocks noGrp="1"/>
          </p:cNvSpPr>
          <p:nvPr>
            <p:ph type="title"/>
          </p:nvPr>
        </p:nvSpPr>
        <p:spPr/>
        <p:txBody>
          <a:bodyPr>
            <a:normAutofit fontScale="90000"/>
          </a:bodyPr>
          <a:lstStyle/>
          <a:p>
            <a:r>
              <a:rPr lang="en-GB" dirty="0"/>
              <a:t>Why has this education session been developed?</a:t>
            </a:r>
          </a:p>
        </p:txBody>
      </p:sp>
      <p:sp>
        <p:nvSpPr>
          <p:cNvPr id="3" name="Content Placeholder 2">
            <a:extLst>
              <a:ext uri="{FF2B5EF4-FFF2-40B4-BE49-F238E27FC236}">
                <a16:creationId xmlns:a16="http://schemas.microsoft.com/office/drawing/2014/main" id="{342164E0-B6C1-652A-80EC-21EBB80E53EC}"/>
              </a:ext>
            </a:extLst>
          </p:cNvPr>
          <p:cNvSpPr>
            <a:spLocks noGrp="1"/>
          </p:cNvSpPr>
          <p:nvPr>
            <p:ph idx="1"/>
          </p:nvPr>
        </p:nvSpPr>
        <p:spPr>
          <a:xfrm>
            <a:off x="838200" y="1438102"/>
            <a:ext cx="10515600" cy="4988577"/>
          </a:xfrm>
        </p:spPr>
        <p:txBody>
          <a:bodyPr>
            <a:normAutofit fontScale="85000" lnSpcReduction="20000"/>
          </a:bodyPr>
          <a:lstStyle/>
          <a:p>
            <a:pPr marL="0" indent="0" algn="l">
              <a:buNone/>
            </a:pPr>
            <a:r>
              <a:rPr lang="en-GB" sz="3600" dirty="0"/>
              <a:t>A previous audit identified in Cornwall there was:</a:t>
            </a:r>
          </a:p>
          <a:p>
            <a:r>
              <a:rPr lang="en-GB" sz="3600" dirty="0"/>
              <a:t> a lack of recognition of the difference between subcutaneous PRN and syringe driver medications. </a:t>
            </a:r>
          </a:p>
          <a:p>
            <a:r>
              <a:rPr lang="en-GB" sz="3600" dirty="0"/>
              <a:t>Syringe drivers were being prescribed many months prior to need.</a:t>
            </a:r>
          </a:p>
          <a:p>
            <a:r>
              <a:rPr lang="en-GB" sz="3600" dirty="0"/>
              <a:t>A lack of evidence that consideration was given to reversible causes of deterioration.</a:t>
            </a:r>
          </a:p>
          <a:p>
            <a:pPr algn="l"/>
            <a:endParaRPr lang="en-GB" sz="2800" dirty="0"/>
          </a:p>
          <a:p>
            <a:pPr marL="0" indent="0" algn="ctr">
              <a:buNone/>
            </a:pPr>
            <a:r>
              <a:rPr lang="en-GB" sz="2800" dirty="0"/>
              <a:t>Within the CFT EOL Policy, it states;</a:t>
            </a:r>
          </a:p>
          <a:p>
            <a:pPr marL="0" indent="0" algn="ctr">
              <a:buNone/>
            </a:pPr>
            <a:r>
              <a:rPr lang="en-GB" sz="2800" i="1" dirty="0"/>
              <a:t>'CFT does not routinely advocate for the use of anticipatory syringe driver prescribing, as the person at the end of their life will require a personalised review and assessment by the prescriber at the time of the syringe driver being commenced.'</a:t>
            </a:r>
          </a:p>
          <a:p>
            <a:pPr marL="0" indent="0">
              <a:buNone/>
            </a:pPr>
            <a:endParaRPr lang="en-GB" dirty="0"/>
          </a:p>
        </p:txBody>
      </p:sp>
    </p:spTree>
    <p:extLst>
      <p:ext uri="{BB962C8B-B14F-4D97-AF65-F5344CB8AC3E}">
        <p14:creationId xmlns:p14="http://schemas.microsoft.com/office/powerpoint/2010/main" val="1422744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9BBF8-4517-76DC-5485-D2A668F59AF3}"/>
              </a:ext>
            </a:extLst>
          </p:cNvPr>
          <p:cNvSpPr>
            <a:spLocks noGrp="1"/>
          </p:cNvSpPr>
          <p:nvPr>
            <p:ph type="title"/>
          </p:nvPr>
        </p:nvSpPr>
        <p:spPr/>
        <p:txBody>
          <a:bodyPr>
            <a:normAutofit fontScale="90000"/>
          </a:bodyPr>
          <a:lstStyle/>
          <a:p>
            <a:r>
              <a:rPr lang="en-GB" dirty="0"/>
              <a:t>Key messages -  </a:t>
            </a:r>
            <a:r>
              <a:rPr lang="en-GB" b="1" dirty="0"/>
              <a:t>commencing a syringe driver</a:t>
            </a:r>
            <a:endParaRPr lang="en-GB" dirty="0"/>
          </a:p>
        </p:txBody>
      </p:sp>
      <p:sp>
        <p:nvSpPr>
          <p:cNvPr id="3" name="Content Placeholder 2">
            <a:extLst>
              <a:ext uri="{FF2B5EF4-FFF2-40B4-BE49-F238E27FC236}">
                <a16:creationId xmlns:a16="http://schemas.microsoft.com/office/drawing/2014/main" id="{8DF47193-3526-EE33-F9D6-4D05C567EB11}"/>
              </a:ext>
            </a:extLst>
          </p:cNvPr>
          <p:cNvSpPr>
            <a:spLocks noGrp="1"/>
          </p:cNvSpPr>
          <p:nvPr>
            <p:ph idx="1"/>
          </p:nvPr>
        </p:nvSpPr>
        <p:spPr>
          <a:xfrm>
            <a:off x="838200" y="1438102"/>
            <a:ext cx="10515600" cy="4988577"/>
          </a:xfrm>
        </p:spPr>
        <p:txBody>
          <a:bodyPr>
            <a:normAutofit fontScale="92500" lnSpcReduction="20000"/>
          </a:bodyPr>
          <a:lstStyle/>
          <a:p>
            <a:pPr>
              <a:lnSpc>
                <a:spcPct val="110000"/>
              </a:lnSpc>
            </a:pPr>
            <a:r>
              <a:rPr lang="en-GB" dirty="0"/>
              <a:t>The starting dose should be </a:t>
            </a:r>
            <a:r>
              <a:rPr lang="en-GB" b="1" dirty="0"/>
              <a:t>specific to the lowest </a:t>
            </a:r>
            <a:r>
              <a:rPr lang="en-GB" dirty="0"/>
              <a:t>dose required to achieve symptom relief.</a:t>
            </a:r>
          </a:p>
          <a:p>
            <a:pPr>
              <a:lnSpc>
                <a:spcPct val="110000"/>
              </a:lnSpc>
            </a:pPr>
            <a:r>
              <a:rPr lang="en-GB" dirty="0"/>
              <a:t>It may be appropriate to have a set incremental increase, with maximum dose</a:t>
            </a:r>
          </a:p>
          <a:p>
            <a:pPr>
              <a:lnSpc>
                <a:spcPct val="110000"/>
              </a:lnSpc>
            </a:pPr>
            <a:r>
              <a:rPr lang="en-GB" dirty="0"/>
              <a:t>A syringe driver takes 4 – 6 hours to take effect. Patients with existing symptoms will require a concurrent PRN dose</a:t>
            </a:r>
          </a:p>
          <a:p>
            <a:pPr>
              <a:lnSpc>
                <a:spcPct val="110000"/>
              </a:lnSpc>
            </a:pPr>
            <a:r>
              <a:rPr lang="en-GB" dirty="0"/>
              <a:t>If a syringe driver has been prescribed in anticipation of imminent, rapid deterioration, where they syringe driver has not commenced the prescribing decision should be reviewed no later than 7 to 10 days after the initial prescription</a:t>
            </a:r>
          </a:p>
          <a:p>
            <a:pPr>
              <a:lnSpc>
                <a:spcPct val="110000"/>
              </a:lnSpc>
            </a:pPr>
            <a:r>
              <a:rPr lang="en-GB" dirty="0"/>
              <a:t>Ensure the role of syringe driver administration is explained to the patient and family, including possible side effects from medication</a:t>
            </a:r>
          </a:p>
          <a:p>
            <a:endParaRPr lang="en-GB" dirty="0"/>
          </a:p>
        </p:txBody>
      </p:sp>
    </p:spTree>
    <p:extLst>
      <p:ext uri="{BB962C8B-B14F-4D97-AF65-F5344CB8AC3E}">
        <p14:creationId xmlns:p14="http://schemas.microsoft.com/office/powerpoint/2010/main" val="876974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B1DA7-E5FD-DD30-5392-7E2FA5A8ECE1}"/>
              </a:ext>
            </a:extLst>
          </p:cNvPr>
          <p:cNvSpPr>
            <a:spLocks noGrp="1"/>
          </p:cNvSpPr>
          <p:nvPr>
            <p:ph type="title"/>
          </p:nvPr>
        </p:nvSpPr>
        <p:spPr/>
        <p:txBody>
          <a:bodyPr>
            <a:normAutofit fontScale="90000"/>
          </a:bodyPr>
          <a:lstStyle/>
          <a:p>
            <a:r>
              <a:rPr lang="en-GB" sz="3600" dirty="0"/>
              <a:t>Key messages – </a:t>
            </a:r>
            <a:r>
              <a:rPr lang="en-GB" sz="3600" b="1" dirty="0"/>
              <a:t>commencing a syringe driver</a:t>
            </a:r>
            <a:endParaRPr lang="en-GB" dirty="0"/>
          </a:p>
        </p:txBody>
      </p:sp>
      <p:sp>
        <p:nvSpPr>
          <p:cNvPr id="3" name="Content Placeholder 2">
            <a:extLst>
              <a:ext uri="{FF2B5EF4-FFF2-40B4-BE49-F238E27FC236}">
                <a16:creationId xmlns:a16="http://schemas.microsoft.com/office/drawing/2014/main" id="{91E2C3F2-3CFF-7A8F-1006-6C18ED706499}"/>
              </a:ext>
            </a:extLst>
          </p:cNvPr>
          <p:cNvSpPr>
            <a:spLocks noGrp="1"/>
          </p:cNvSpPr>
          <p:nvPr>
            <p:ph idx="1"/>
          </p:nvPr>
        </p:nvSpPr>
        <p:spPr/>
        <p:txBody>
          <a:bodyPr/>
          <a:lstStyle/>
          <a:p>
            <a:r>
              <a:rPr lang="en-GB" sz="2800" dirty="0"/>
              <a:t>Ensure patient/ family know what oral medications, if any, are to continue.</a:t>
            </a:r>
          </a:p>
          <a:p>
            <a:pPr marL="0" indent="0">
              <a:buNone/>
            </a:pPr>
            <a:endParaRPr lang="en-GB" sz="2800" dirty="0"/>
          </a:p>
          <a:p>
            <a:r>
              <a:rPr lang="en-GB" sz="2800" dirty="0"/>
              <a:t>Any existing Fentanyl or Buprenorphine patch should generally be continued. Change the transdermal patch at the prescribed interval</a:t>
            </a:r>
          </a:p>
          <a:p>
            <a:pPr marL="0" indent="0">
              <a:buNone/>
            </a:pPr>
            <a:endParaRPr lang="en-GB" sz="2800" dirty="0"/>
          </a:p>
          <a:p>
            <a:r>
              <a:rPr lang="en-GB" sz="2800" dirty="0"/>
              <a:t>Ensure the family know who to contact should there be a problem with the syringe driver or symptoms are no longer controlled. </a:t>
            </a:r>
          </a:p>
          <a:p>
            <a:endParaRPr lang="en-GB" dirty="0"/>
          </a:p>
        </p:txBody>
      </p:sp>
    </p:spTree>
    <p:extLst>
      <p:ext uri="{BB962C8B-B14F-4D97-AF65-F5344CB8AC3E}">
        <p14:creationId xmlns:p14="http://schemas.microsoft.com/office/powerpoint/2010/main" val="1670272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2DDB8-F482-098B-FC9A-50CDBA5527FF}"/>
              </a:ext>
            </a:extLst>
          </p:cNvPr>
          <p:cNvSpPr>
            <a:spLocks noGrp="1"/>
          </p:cNvSpPr>
          <p:nvPr>
            <p:ph type="title"/>
          </p:nvPr>
        </p:nvSpPr>
        <p:spPr/>
        <p:txBody>
          <a:bodyPr>
            <a:normAutofit fontScale="90000"/>
          </a:bodyPr>
          <a:lstStyle/>
          <a:p>
            <a:r>
              <a:rPr lang="en-GB" dirty="0"/>
              <a:t>If you are not sure, check before acting…</a:t>
            </a:r>
          </a:p>
        </p:txBody>
      </p:sp>
      <p:sp>
        <p:nvSpPr>
          <p:cNvPr id="3" name="Content Placeholder 2">
            <a:extLst>
              <a:ext uri="{FF2B5EF4-FFF2-40B4-BE49-F238E27FC236}">
                <a16:creationId xmlns:a16="http://schemas.microsoft.com/office/drawing/2014/main" id="{3C3A9283-3DFA-7F97-6EA6-F4BEDA8E3001}"/>
              </a:ext>
            </a:extLst>
          </p:cNvPr>
          <p:cNvSpPr>
            <a:spLocks noGrp="1"/>
          </p:cNvSpPr>
          <p:nvPr>
            <p:ph idx="1"/>
          </p:nvPr>
        </p:nvSpPr>
        <p:spPr/>
        <p:txBody>
          <a:bodyPr/>
          <a:lstStyle/>
          <a:p>
            <a:r>
              <a:rPr lang="en-GB" dirty="0"/>
              <a:t>NMC code of conduct (2015) - The professional commitment to work within one’s competence is a key underpinning principle of the Code. </a:t>
            </a:r>
            <a:r>
              <a:rPr lang="en-GB" b="1" dirty="0"/>
              <a:t>Section 13.3 </a:t>
            </a:r>
            <a:r>
              <a:rPr lang="en-GB" dirty="0"/>
              <a:t>ask for help from a suitably qualified and experienced professional to carry out any action or procedure that is beyond the limits of your competence </a:t>
            </a:r>
          </a:p>
          <a:p>
            <a:r>
              <a:rPr lang="en-GB" dirty="0"/>
              <a:t>Palliative Care Advice Line 01736 757707</a:t>
            </a:r>
          </a:p>
          <a:p>
            <a:r>
              <a:rPr lang="en-GB" dirty="0"/>
              <a:t>Community Specialist Palliative Care Team 01208 251300</a:t>
            </a:r>
          </a:p>
          <a:p>
            <a:r>
              <a:rPr lang="en-GB" dirty="0"/>
              <a:t>Medicines Information 01872 252587</a:t>
            </a:r>
          </a:p>
          <a:p>
            <a:r>
              <a:rPr lang="en-GB" dirty="0"/>
              <a:t>Syringe driver Compatibility https://book.pallcare.info/</a:t>
            </a:r>
          </a:p>
          <a:p>
            <a:endParaRPr lang="en-GB" dirty="0"/>
          </a:p>
        </p:txBody>
      </p:sp>
    </p:spTree>
    <p:extLst>
      <p:ext uri="{BB962C8B-B14F-4D97-AF65-F5344CB8AC3E}">
        <p14:creationId xmlns:p14="http://schemas.microsoft.com/office/powerpoint/2010/main" val="2028979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B645B-04AF-2A73-9A56-62EB427AA17A}"/>
              </a:ext>
            </a:extLst>
          </p:cNvPr>
          <p:cNvSpPr>
            <a:spLocks noGrp="1"/>
          </p:cNvSpPr>
          <p:nvPr>
            <p:ph type="title"/>
          </p:nvPr>
        </p:nvSpPr>
        <p:spPr/>
        <p:txBody>
          <a:bodyPr/>
          <a:lstStyle/>
          <a:p>
            <a:r>
              <a:rPr lang="en-GB" dirty="0"/>
              <a:t>Don’t forget…</a:t>
            </a:r>
          </a:p>
        </p:txBody>
      </p:sp>
      <p:sp>
        <p:nvSpPr>
          <p:cNvPr id="3" name="Content Placeholder 2">
            <a:extLst>
              <a:ext uri="{FF2B5EF4-FFF2-40B4-BE49-F238E27FC236}">
                <a16:creationId xmlns:a16="http://schemas.microsoft.com/office/drawing/2014/main" id="{8E32A0F5-B725-C640-A234-E29D77C5F2E7}"/>
              </a:ext>
            </a:extLst>
          </p:cNvPr>
          <p:cNvSpPr>
            <a:spLocks noGrp="1"/>
          </p:cNvSpPr>
          <p:nvPr>
            <p:ph idx="1"/>
          </p:nvPr>
        </p:nvSpPr>
        <p:spPr/>
        <p:txBody>
          <a:bodyPr>
            <a:normAutofit lnSpcReduction="10000"/>
          </a:bodyPr>
          <a:lstStyle/>
          <a:p>
            <a:r>
              <a:rPr lang="en-GB" dirty="0"/>
              <a:t>Document your assessment, including the effectiveness of any previous medication</a:t>
            </a:r>
          </a:p>
          <a:p>
            <a:pPr marL="0" indent="0">
              <a:buNone/>
            </a:pPr>
            <a:endParaRPr lang="en-GB" dirty="0"/>
          </a:p>
          <a:p>
            <a:r>
              <a:rPr lang="en-GB" dirty="0"/>
              <a:t>Record your decision making and rationale</a:t>
            </a:r>
          </a:p>
          <a:p>
            <a:pPr marL="0" indent="0">
              <a:buNone/>
            </a:pPr>
            <a:endParaRPr lang="en-GB" dirty="0"/>
          </a:p>
          <a:p>
            <a:r>
              <a:rPr lang="en-GB" dirty="0"/>
              <a:t>Talk with the wider MDT to share the responsibility</a:t>
            </a:r>
          </a:p>
          <a:p>
            <a:pPr marL="0" indent="0">
              <a:buNone/>
            </a:pPr>
            <a:endParaRPr lang="en-GB" dirty="0"/>
          </a:p>
          <a:p>
            <a:r>
              <a:rPr lang="en-GB" dirty="0"/>
              <a:t>Incident report any prescribing errors</a:t>
            </a:r>
          </a:p>
          <a:p>
            <a:pPr marL="0" indent="0">
              <a:buNone/>
            </a:pPr>
            <a:endParaRPr lang="en-GB" dirty="0"/>
          </a:p>
          <a:p>
            <a:r>
              <a:rPr lang="en-GB" dirty="0"/>
              <a:t>Look after yourself</a:t>
            </a:r>
            <a:r>
              <a:rPr lang="en-GB" dirty="0">
                <a:sym typeface="Wingdings" panose="05000000000000000000" pitchFamily="2" charset="2"/>
              </a:rPr>
              <a:t></a:t>
            </a:r>
            <a:endParaRPr lang="en-GB" dirty="0"/>
          </a:p>
          <a:p>
            <a:endParaRPr lang="en-GB" dirty="0"/>
          </a:p>
        </p:txBody>
      </p:sp>
    </p:spTree>
    <p:extLst>
      <p:ext uri="{BB962C8B-B14F-4D97-AF65-F5344CB8AC3E}">
        <p14:creationId xmlns:p14="http://schemas.microsoft.com/office/powerpoint/2010/main" val="448739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ABC1F-7805-EEE4-A904-678B21F08ECF}"/>
              </a:ext>
            </a:extLst>
          </p:cNvPr>
          <p:cNvSpPr>
            <a:spLocks noGrp="1"/>
          </p:cNvSpPr>
          <p:nvPr>
            <p:ph type="title"/>
          </p:nvPr>
        </p:nvSpPr>
        <p:spPr/>
        <p:txBody>
          <a:bodyPr>
            <a:noAutofit/>
          </a:bodyPr>
          <a:lstStyle/>
          <a:p>
            <a:r>
              <a:rPr lang="en-GB" dirty="0"/>
              <a:t>Discussion points from clinical scenario from RIO</a:t>
            </a:r>
          </a:p>
        </p:txBody>
      </p:sp>
      <p:sp>
        <p:nvSpPr>
          <p:cNvPr id="3" name="Content Placeholder 2">
            <a:extLst>
              <a:ext uri="{FF2B5EF4-FFF2-40B4-BE49-F238E27FC236}">
                <a16:creationId xmlns:a16="http://schemas.microsoft.com/office/drawing/2014/main" id="{058102D7-25CD-A288-F45E-941353656DEE}"/>
              </a:ext>
            </a:extLst>
          </p:cNvPr>
          <p:cNvSpPr>
            <a:spLocks noGrp="1"/>
          </p:cNvSpPr>
          <p:nvPr>
            <p:ph idx="1"/>
          </p:nvPr>
        </p:nvSpPr>
        <p:spPr>
          <a:xfrm>
            <a:off x="838200" y="2590799"/>
            <a:ext cx="10515600" cy="3835879"/>
          </a:xfrm>
        </p:spPr>
        <p:txBody>
          <a:bodyPr/>
          <a:lstStyle/>
          <a:p>
            <a:r>
              <a:rPr lang="en-GB" sz="3200" dirty="0"/>
              <a:t>Look back at the notes you wrote at the start of the session when we looked at the Rio entry.</a:t>
            </a:r>
          </a:p>
          <a:p>
            <a:r>
              <a:rPr lang="en-GB" sz="3200" dirty="0"/>
              <a:t>Have you any questions about it that are not covered in the presentation</a:t>
            </a:r>
          </a:p>
          <a:p>
            <a:endParaRPr lang="en-GB" dirty="0"/>
          </a:p>
        </p:txBody>
      </p:sp>
    </p:spTree>
    <p:extLst>
      <p:ext uri="{BB962C8B-B14F-4D97-AF65-F5344CB8AC3E}">
        <p14:creationId xmlns:p14="http://schemas.microsoft.com/office/powerpoint/2010/main" val="170605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B53E8-DAC3-1E7D-F1AB-9A262FF93D02}"/>
              </a:ext>
            </a:extLst>
          </p:cNvPr>
          <p:cNvSpPr>
            <a:spLocks noGrp="1"/>
          </p:cNvSpPr>
          <p:nvPr>
            <p:ph type="title"/>
          </p:nvPr>
        </p:nvSpPr>
        <p:spPr>
          <a:xfrm>
            <a:off x="838200" y="365125"/>
            <a:ext cx="6909262" cy="1072977"/>
          </a:xfrm>
        </p:spPr>
        <p:txBody>
          <a:bodyPr anchor="ctr">
            <a:normAutofit/>
          </a:bodyPr>
          <a:lstStyle/>
          <a:p>
            <a:r>
              <a:rPr lang="en-GB" sz="3300"/>
              <a:t>If you want to learn more about end of life </a:t>
            </a:r>
          </a:p>
        </p:txBody>
      </p:sp>
      <p:pic>
        <p:nvPicPr>
          <p:cNvPr id="4" name="Content Placeholder 4" descr="A certificate with text and images&#10;&#10;Description automatically generated with medium confidence">
            <a:extLst>
              <a:ext uri="{FF2B5EF4-FFF2-40B4-BE49-F238E27FC236}">
                <a16:creationId xmlns:a16="http://schemas.microsoft.com/office/drawing/2014/main" id="{61DA7FFF-603A-4F8A-67FA-298CC2DF027B}"/>
              </a:ext>
            </a:extLst>
          </p:cNvPr>
          <p:cNvPicPr>
            <a:picLocks noGrp="1" noChangeAspect="1"/>
          </p:cNvPicPr>
          <p:nvPr>
            <p:ph idx="1"/>
          </p:nvPr>
        </p:nvPicPr>
        <p:blipFill>
          <a:blip r:embed="rId2"/>
          <a:stretch>
            <a:fillRect/>
          </a:stretch>
        </p:blipFill>
        <p:spPr>
          <a:xfrm>
            <a:off x="2867190" y="1825625"/>
            <a:ext cx="6457619" cy="4601054"/>
          </a:xfrm>
          <a:noFill/>
        </p:spPr>
      </p:pic>
    </p:spTree>
    <p:extLst>
      <p:ext uri="{BB962C8B-B14F-4D97-AF65-F5344CB8AC3E}">
        <p14:creationId xmlns:p14="http://schemas.microsoft.com/office/powerpoint/2010/main" val="1123058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F9440148-EB7F-C9C6-09B1-B008E399BE9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88933" y="2047680"/>
            <a:ext cx="6570133" cy="165895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Graphical user interface, text, application&#10;&#10;Description automatically generated">
            <a:extLst>
              <a:ext uri="{FF2B5EF4-FFF2-40B4-BE49-F238E27FC236}">
                <a16:creationId xmlns:a16="http://schemas.microsoft.com/office/drawing/2014/main" id="{E966DFD3-4777-0120-4473-016CEE7FF838}"/>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631127" y="897468"/>
            <a:ext cx="3615683" cy="4980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a:extLst>
              <a:ext uri="{FF2B5EF4-FFF2-40B4-BE49-F238E27FC236}">
                <a16:creationId xmlns:a16="http://schemas.microsoft.com/office/drawing/2014/main" id="{247C2506-78D0-5258-93EB-E4659EC79C75}"/>
              </a:ext>
            </a:extLst>
          </p:cNvPr>
          <p:cNvSpPr txBox="1"/>
          <p:nvPr/>
        </p:nvSpPr>
        <p:spPr>
          <a:xfrm>
            <a:off x="4470399" y="3909535"/>
            <a:ext cx="6909261"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You should aim to complete your Learning Path within 6-12 months. You can then contact the learning path link/s for your organisation who will review the evidence in your Learning passport. You will then be awarded your ‘Inspiring End of life education’ badge in recognition of all your hard work.</a:t>
            </a:r>
          </a:p>
        </p:txBody>
      </p:sp>
    </p:spTree>
    <p:extLst>
      <p:ext uri="{BB962C8B-B14F-4D97-AF65-F5344CB8AC3E}">
        <p14:creationId xmlns:p14="http://schemas.microsoft.com/office/powerpoint/2010/main" val="831892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C6698-B09C-6631-60FD-292324DEB92A}"/>
              </a:ext>
            </a:extLst>
          </p:cNvPr>
          <p:cNvSpPr>
            <a:spLocks noGrp="1"/>
          </p:cNvSpPr>
          <p:nvPr>
            <p:ph type="title"/>
          </p:nvPr>
        </p:nvSpPr>
        <p:spPr/>
        <p:txBody>
          <a:bodyPr/>
          <a:lstStyle/>
          <a:p>
            <a:r>
              <a:rPr lang="en-GB" dirty="0"/>
              <a:t>References </a:t>
            </a:r>
          </a:p>
        </p:txBody>
      </p:sp>
      <p:sp>
        <p:nvSpPr>
          <p:cNvPr id="3" name="Content Placeholder 2">
            <a:extLst>
              <a:ext uri="{FF2B5EF4-FFF2-40B4-BE49-F238E27FC236}">
                <a16:creationId xmlns:a16="http://schemas.microsoft.com/office/drawing/2014/main" id="{A34DD119-6E3B-0EC2-8AC4-AEAD6442ADCE}"/>
              </a:ext>
            </a:extLst>
          </p:cNvPr>
          <p:cNvSpPr>
            <a:spLocks noGrp="1"/>
          </p:cNvSpPr>
          <p:nvPr>
            <p:ph idx="1"/>
          </p:nvPr>
        </p:nvSpPr>
        <p:spPr>
          <a:xfrm>
            <a:off x="838200" y="1438102"/>
            <a:ext cx="10515600" cy="4988577"/>
          </a:xfrm>
        </p:spPr>
        <p:txBody>
          <a:bodyPr>
            <a:normAutofit fontScale="62500" lnSpcReduction="20000"/>
          </a:bodyPr>
          <a:lstStyle/>
          <a:p>
            <a:pPr>
              <a:lnSpc>
                <a:spcPct val="120000"/>
              </a:lnSpc>
            </a:pPr>
            <a:r>
              <a:rPr lang="en-GB" dirty="0"/>
              <a:t>Association of Supportive and Palliative Care Pharmacy’s (2020) Anticipatory prescribing of medicines for syringe pumps – ASPCP policy statement, Available </a:t>
            </a:r>
            <a:r>
              <a:rPr lang="en-GB" dirty="0" err="1"/>
              <a:t>at:https</a:t>
            </a:r>
            <a:r>
              <a:rPr lang="en-GB" dirty="0"/>
              <a:t>://www.aspcp.uk/anticipatory-prescribing-of-medicines-for-syringe-pumps-aspcp-policy-statement/  Accessed 01.09.22</a:t>
            </a:r>
          </a:p>
          <a:p>
            <a:pPr>
              <a:lnSpc>
                <a:spcPct val="120000"/>
              </a:lnSpc>
            </a:pPr>
            <a:r>
              <a:rPr lang="en-GB" dirty="0"/>
              <a:t>Bowers, Pollock and Barclay (2021) Unwelcome memento mori or best clinical practice? Community end of life anticipatory medication prescribing practice: A mixed methods observational study, Palliative Medicine Journal, 36: 1, p95-104, Accessed at: https://journals.sagepub.com/doi/10.1177/02692163211043382 </a:t>
            </a:r>
          </a:p>
          <a:p>
            <a:pPr>
              <a:lnSpc>
                <a:spcPct val="120000"/>
              </a:lnSpc>
            </a:pPr>
            <a:r>
              <a:rPr lang="en-GB" dirty="0"/>
              <a:t>Symptom management for the dying adult: respiratory symptoms, diabetes control and anticipatory prescribing </a:t>
            </a:r>
            <a:r>
              <a:rPr lang="en-GB" dirty="0">
                <a:hlinkClick r:id="rId3"/>
              </a:rPr>
              <a:t>https://portal.e-lfh.org.uk/</a:t>
            </a:r>
            <a:r>
              <a:rPr lang="en-GB" dirty="0"/>
              <a:t> accessed 11.10.2022</a:t>
            </a:r>
          </a:p>
          <a:p>
            <a:pPr>
              <a:lnSpc>
                <a:spcPct val="120000"/>
              </a:lnSpc>
            </a:pPr>
            <a:r>
              <a:rPr lang="en-GB" dirty="0"/>
              <a:t>The Code – Nursing and Midwifery Council (2015) </a:t>
            </a:r>
            <a:r>
              <a:rPr lang="en-GB" dirty="0">
                <a:hlinkClick r:id="rId4"/>
              </a:rPr>
              <a:t>https://www.nmc.org.uk/standards/code</a:t>
            </a:r>
            <a:r>
              <a:rPr lang="en-GB" dirty="0"/>
              <a:t> accessed 11.10.2022</a:t>
            </a:r>
          </a:p>
          <a:p>
            <a:pPr>
              <a:lnSpc>
                <a:spcPct val="120000"/>
              </a:lnSpc>
            </a:pPr>
            <a:r>
              <a:rPr lang="en-GB" dirty="0"/>
              <a:t>Gosport Independent Panel Report (2018) https://www.gosportpanel.independent.gov.uk/panel-report/</a:t>
            </a:r>
          </a:p>
          <a:p>
            <a:pPr>
              <a:lnSpc>
                <a:spcPct val="120000"/>
              </a:lnSpc>
            </a:pPr>
            <a:r>
              <a:rPr lang="en-GB" dirty="0"/>
              <a:t>Twycross, Wilcock and Stark Toller (2009) Symptom Management in Advance Cancer, 4</a:t>
            </a:r>
            <a:r>
              <a:rPr lang="en-GB" baseline="30000" dirty="0"/>
              <a:t>th</a:t>
            </a:r>
            <a:r>
              <a:rPr lang="en-GB" dirty="0"/>
              <a:t> edition</a:t>
            </a:r>
          </a:p>
          <a:p>
            <a:endParaRPr lang="en-GB" dirty="0"/>
          </a:p>
        </p:txBody>
      </p:sp>
    </p:spTree>
    <p:extLst>
      <p:ext uri="{BB962C8B-B14F-4D97-AF65-F5344CB8AC3E}">
        <p14:creationId xmlns:p14="http://schemas.microsoft.com/office/powerpoint/2010/main" val="472888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E8D7C-CF44-38A6-368A-D1BDD9D3E0AA}"/>
              </a:ext>
            </a:extLst>
          </p:cNvPr>
          <p:cNvSpPr>
            <a:spLocks noGrp="1"/>
          </p:cNvSpPr>
          <p:nvPr>
            <p:ph type="title"/>
          </p:nvPr>
        </p:nvSpPr>
        <p:spPr>
          <a:xfrm>
            <a:off x="838200" y="5584001"/>
            <a:ext cx="10704022" cy="1072977"/>
          </a:xfrm>
        </p:spPr>
        <p:txBody>
          <a:bodyPr>
            <a:normAutofit fontScale="90000"/>
          </a:bodyPr>
          <a:lstStyle/>
          <a:p>
            <a:pPr algn="ctr"/>
            <a:r>
              <a:rPr lang="en-GB" dirty="0"/>
              <a:t>Providing symptom control using subcutaneous medications at end of life </a:t>
            </a:r>
          </a:p>
        </p:txBody>
      </p:sp>
      <p:pic>
        <p:nvPicPr>
          <p:cNvPr id="4" name="Picture 3">
            <a:extLst>
              <a:ext uri="{FF2B5EF4-FFF2-40B4-BE49-F238E27FC236}">
                <a16:creationId xmlns:a16="http://schemas.microsoft.com/office/drawing/2014/main" id="{FA242B26-119F-9456-E65B-B86E2EFC0B35}"/>
              </a:ext>
            </a:extLst>
          </p:cNvPr>
          <p:cNvPicPr>
            <a:picLocks noChangeAspect="1"/>
          </p:cNvPicPr>
          <p:nvPr/>
        </p:nvPicPr>
        <p:blipFill rotWithShape="1">
          <a:blip r:embed="rId3"/>
          <a:srcRect t="21530" r="3" b="9326"/>
          <a:stretch/>
        </p:blipFill>
        <p:spPr>
          <a:xfrm>
            <a:off x="649778" y="1653023"/>
            <a:ext cx="3794760" cy="3930978"/>
          </a:xfrm>
          <a:prstGeom prst="rect">
            <a:avLst/>
          </a:prstGeom>
        </p:spPr>
      </p:pic>
      <p:pic>
        <p:nvPicPr>
          <p:cNvPr id="5" name="Picture 6">
            <a:extLst>
              <a:ext uri="{FF2B5EF4-FFF2-40B4-BE49-F238E27FC236}">
                <a16:creationId xmlns:a16="http://schemas.microsoft.com/office/drawing/2014/main" id="{8219A667-E1EC-6759-CA1C-199FC0C16A0C}"/>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19376" r="8221" b="-2"/>
          <a:stretch/>
        </p:blipFill>
        <p:spPr bwMode="auto">
          <a:xfrm>
            <a:off x="4442688" y="1653023"/>
            <a:ext cx="3495046" cy="39309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3E37F9C-66CC-24D4-F5F0-41CFBA5E773B}"/>
              </a:ext>
            </a:extLst>
          </p:cNvPr>
          <p:cNvPicPr>
            <a:picLocks noChangeAspect="1"/>
          </p:cNvPicPr>
          <p:nvPr/>
        </p:nvPicPr>
        <p:blipFill rotWithShape="1">
          <a:blip r:embed="rId5"/>
          <a:srcRect l="-2765" t="11576" r="2765" b="19537"/>
          <a:stretch/>
        </p:blipFill>
        <p:spPr>
          <a:xfrm>
            <a:off x="7747462" y="1653023"/>
            <a:ext cx="3794760" cy="3930978"/>
          </a:xfrm>
          <a:prstGeom prst="rect">
            <a:avLst/>
          </a:prstGeom>
        </p:spPr>
      </p:pic>
    </p:spTree>
    <p:extLst>
      <p:ext uri="{BB962C8B-B14F-4D97-AF65-F5344CB8AC3E}">
        <p14:creationId xmlns:p14="http://schemas.microsoft.com/office/powerpoint/2010/main" val="2030469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DB869-C80F-34B1-C7B1-5D4718F4943A}"/>
              </a:ext>
            </a:extLst>
          </p:cNvPr>
          <p:cNvSpPr>
            <a:spLocks noGrp="1"/>
          </p:cNvSpPr>
          <p:nvPr>
            <p:ph type="title"/>
          </p:nvPr>
        </p:nvSpPr>
        <p:spPr>
          <a:xfrm>
            <a:off x="838200" y="365125"/>
            <a:ext cx="6909262" cy="1751542"/>
          </a:xfrm>
        </p:spPr>
        <p:txBody>
          <a:bodyPr>
            <a:normAutofit/>
          </a:bodyPr>
          <a:lstStyle/>
          <a:p>
            <a:r>
              <a:rPr lang="en-GB" sz="3600" dirty="0"/>
              <a:t>What symptoms are commonly experienced by dying people?</a:t>
            </a:r>
            <a:endParaRPr lang="en-GB" dirty="0"/>
          </a:p>
        </p:txBody>
      </p:sp>
      <p:sp>
        <p:nvSpPr>
          <p:cNvPr id="3" name="Content Placeholder 2">
            <a:extLst>
              <a:ext uri="{FF2B5EF4-FFF2-40B4-BE49-F238E27FC236}">
                <a16:creationId xmlns:a16="http://schemas.microsoft.com/office/drawing/2014/main" id="{7A8F3B9A-2B25-63A2-CF10-D36C85570040}"/>
              </a:ext>
            </a:extLst>
          </p:cNvPr>
          <p:cNvSpPr>
            <a:spLocks noGrp="1"/>
          </p:cNvSpPr>
          <p:nvPr>
            <p:ph idx="1"/>
          </p:nvPr>
        </p:nvSpPr>
        <p:spPr>
          <a:xfrm>
            <a:off x="838200" y="2624667"/>
            <a:ext cx="10515600" cy="3802012"/>
          </a:xfrm>
        </p:spPr>
        <p:txBody>
          <a:bodyPr/>
          <a:lstStyle/>
          <a:p>
            <a:r>
              <a:rPr lang="en-GB" sz="4000" dirty="0"/>
              <a:t>Pain</a:t>
            </a:r>
          </a:p>
          <a:p>
            <a:r>
              <a:rPr lang="en-GB" sz="4000" dirty="0"/>
              <a:t>Breathlessness</a:t>
            </a:r>
          </a:p>
          <a:p>
            <a:r>
              <a:rPr lang="en-GB" sz="4000" dirty="0"/>
              <a:t>Nausea and vomiting</a:t>
            </a:r>
          </a:p>
          <a:p>
            <a:r>
              <a:rPr lang="en-GB" sz="4000" dirty="0"/>
              <a:t>Restlessness and agitation</a:t>
            </a:r>
          </a:p>
          <a:p>
            <a:r>
              <a:rPr lang="en-GB" sz="4000" dirty="0"/>
              <a:t>Respiratory secretions</a:t>
            </a:r>
          </a:p>
          <a:p>
            <a:endParaRPr lang="en-GB" dirty="0"/>
          </a:p>
        </p:txBody>
      </p:sp>
    </p:spTree>
    <p:extLst>
      <p:ext uri="{BB962C8B-B14F-4D97-AF65-F5344CB8AC3E}">
        <p14:creationId xmlns:p14="http://schemas.microsoft.com/office/powerpoint/2010/main" val="230805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B0665-D3CD-74D2-D7FB-CFCB23CE49A1}"/>
              </a:ext>
            </a:extLst>
          </p:cNvPr>
          <p:cNvSpPr>
            <a:spLocks noGrp="1"/>
          </p:cNvSpPr>
          <p:nvPr>
            <p:ph type="title"/>
          </p:nvPr>
        </p:nvSpPr>
        <p:spPr/>
        <p:txBody>
          <a:bodyPr>
            <a:normAutofit fontScale="90000"/>
          </a:bodyPr>
          <a:lstStyle/>
          <a:p>
            <a:r>
              <a:rPr lang="en-GB" dirty="0"/>
              <a:t>Stages of symptom management</a:t>
            </a:r>
          </a:p>
        </p:txBody>
      </p:sp>
      <p:sp>
        <p:nvSpPr>
          <p:cNvPr id="3" name="Content Placeholder 2">
            <a:extLst>
              <a:ext uri="{FF2B5EF4-FFF2-40B4-BE49-F238E27FC236}">
                <a16:creationId xmlns:a16="http://schemas.microsoft.com/office/drawing/2014/main" id="{029AD83B-E9C4-58ED-AF63-D544DA51774C}"/>
              </a:ext>
            </a:extLst>
          </p:cNvPr>
          <p:cNvSpPr>
            <a:spLocks noGrp="1"/>
          </p:cNvSpPr>
          <p:nvPr>
            <p:ph idx="1"/>
          </p:nvPr>
        </p:nvSpPr>
        <p:spPr>
          <a:xfrm>
            <a:off x="838200" y="1825625"/>
            <a:ext cx="7628467" cy="4601054"/>
          </a:xfrm>
        </p:spPr>
        <p:txBody>
          <a:bodyPr/>
          <a:lstStyle/>
          <a:p>
            <a:r>
              <a:rPr lang="en-GB" sz="2800" dirty="0"/>
              <a:t>Assessment (holistic) / history taking</a:t>
            </a:r>
          </a:p>
          <a:p>
            <a:r>
              <a:rPr lang="en-GB" sz="2800" dirty="0"/>
              <a:t>Reverse the reversible</a:t>
            </a:r>
          </a:p>
          <a:p>
            <a:r>
              <a:rPr lang="en-GB" sz="2800" dirty="0"/>
              <a:t>Non ‘medical’ (non-pharmacological) treatment</a:t>
            </a:r>
          </a:p>
          <a:p>
            <a:r>
              <a:rPr lang="en-GB" sz="2800" dirty="0"/>
              <a:t>‘Medical’ (pharmacological) treatment</a:t>
            </a:r>
          </a:p>
          <a:p>
            <a:r>
              <a:rPr lang="en-GB" sz="2800" dirty="0"/>
              <a:t>Get advice</a:t>
            </a:r>
          </a:p>
          <a:p>
            <a:r>
              <a:rPr lang="en-GB" sz="2800" dirty="0"/>
              <a:t>Monitor / review</a:t>
            </a:r>
          </a:p>
          <a:p>
            <a:endParaRPr lang="en-GB" sz="2800" dirty="0"/>
          </a:p>
          <a:p>
            <a:pPr marL="0" indent="0">
              <a:buNone/>
            </a:pPr>
            <a:r>
              <a:rPr lang="en-GB" sz="2800" i="1" dirty="0"/>
              <a:t>Twycross, Wilcock and Stark Toller (2009)</a:t>
            </a:r>
          </a:p>
          <a:p>
            <a:pPr marL="0" indent="0">
              <a:buNone/>
            </a:pPr>
            <a:endParaRPr lang="en-GB" dirty="0"/>
          </a:p>
        </p:txBody>
      </p:sp>
      <p:pic>
        <p:nvPicPr>
          <p:cNvPr id="4" name="Picture 3">
            <a:extLst>
              <a:ext uri="{FF2B5EF4-FFF2-40B4-BE49-F238E27FC236}">
                <a16:creationId xmlns:a16="http://schemas.microsoft.com/office/drawing/2014/main" id="{3034AA36-228E-E969-B94F-16D935D724D5}"/>
              </a:ext>
            </a:extLst>
          </p:cNvPr>
          <p:cNvPicPr>
            <a:picLocks noChangeAspect="1"/>
          </p:cNvPicPr>
          <p:nvPr/>
        </p:nvPicPr>
        <p:blipFill rotWithShape="1">
          <a:blip r:embed="rId3"/>
          <a:srcRect l="23119" r="10384" b="4"/>
          <a:stretch/>
        </p:blipFill>
        <p:spPr>
          <a:xfrm>
            <a:off x="8466667" y="2419649"/>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spTree>
    <p:extLst>
      <p:ext uri="{BB962C8B-B14F-4D97-AF65-F5344CB8AC3E}">
        <p14:creationId xmlns:p14="http://schemas.microsoft.com/office/powerpoint/2010/main" val="1157800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04A4B-4C19-ED4E-38AF-143926F3D179}"/>
              </a:ext>
            </a:extLst>
          </p:cNvPr>
          <p:cNvSpPr>
            <a:spLocks noGrp="1"/>
          </p:cNvSpPr>
          <p:nvPr>
            <p:ph type="title"/>
          </p:nvPr>
        </p:nvSpPr>
        <p:spPr>
          <a:xfrm>
            <a:off x="838199" y="365125"/>
            <a:ext cx="7357533" cy="1072977"/>
          </a:xfrm>
        </p:spPr>
        <p:txBody>
          <a:bodyPr>
            <a:normAutofit fontScale="90000"/>
          </a:bodyPr>
          <a:lstStyle/>
          <a:p>
            <a:r>
              <a:rPr lang="en-GB" dirty="0"/>
              <a:t>It's important to think about patient factors when treating symptoms in a dying patient</a:t>
            </a:r>
          </a:p>
        </p:txBody>
      </p:sp>
      <p:sp>
        <p:nvSpPr>
          <p:cNvPr id="3" name="Content Placeholder 2">
            <a:extLst>
              <a:ext uri="{FF2B5EF4-FFF2-40B4-BE49-F238E27FC236}">
                <a16:creationId xmlns:a16="http://schemas.microsoft.com/office/drawing/2014/main" id="{74FAD3DB-7079-5A08-828A-503C29EE2384}"/>
              </a:ext>
            </a:extLst>
          </p:cNvPr>
          <p:cNvSpPr>
            <a:spLocks noGrp="1"/>
          </p:cNvSpPr>
          <p:nvPr>
            <p:ph idx="1"/>
          </p:nvPr>
        </p:nvSpPr>
        <p:spPr/>
        <p:txBody>
          <a:bodyPr/>
          <a:lstStyle/>
          <a:p>
            <a:r>
              <a:rPr lang="en-GB" dirty="0"/>
              <a:t>How am I going to assess the impact of the symptom on the patient?</a:t>
            </a:r>
          </a:p>
          <a:p>
            <a:r>
              <a:rPr lang="en-GB" dirty="0"/>
              <a:t>Are any symptoms preventable?</a:t>
            </a:r>
          </a:p>
          <a:p>
            <a:r>
              <a:rPr lang="en-GB" dirty="0"/>
              <a:t>How often do I need to assess for symptoms?</a:t>
            </a:r>
          </a:p>
          <a:p>
            <a:r>
              <a:rPr lang="en-GB" dirty="0"/>
              <a:t>Does the patient have any comorbidities such as Parkinson's disease, renal impairment or heart failure?</a:t>
            </a:r>
          </a:p>
          <a:p>
            <a:r>
              <a:rPr lang="en-GB" dirty="0"/>
              <a:t>What medication is the patient already taking?</a:t>
            </a:r>
          </a:p>
          <a:p>
            <a:r>
              <a:rPr lang="en-GB" dirty="0"/>
              <a:t>Do we need to change the route of administration of the medication?</a:t>
            </a:r>
          </a:p>
          <a:p>
            <a:endParaRPr lang="en-GB" dirty="0"/>
          </a:p>
        </p:txBody>
      </p:sp>
    </p:spTree>
    <p:extLst>
      <p:ext uri="{BB962C8B-B14F-4D97-AF65-F5344CB8AC3E}">
        <p14:creationId xmlns:p14="http://schemas.microsoft.com/office/powerpoint/2010/main" val="2565021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E3C22-C919-8DD8-DDE5-A9AF9FAF4E52}"/>
              </a:ext>
            </a:extLst>
          </p:cNvPr>
          <p:cNvSpPr>
            <a:spLocks noGrp="1"/>
          </p:cNvSpPr>
          <p:nvPr>
            <p:ph type="title"/>
          </p:nvPr>
        </p:nvSpPr>
        <p:spPr>
          <a:xfrm>
            <a:off x="838200" y="365125"/>
            <a:ext cx="7594600" cy="1277408"/>
          </a:xfrm>
        </p:spPr>
        <p:txBody>
          <a:bodyPr>
            <a:normAutofit fontScale="90000"/>
          </a:bodyPr>
          <a:lstStyle/>
          <a:p>
            <a:r>
              <a:rPr lang="en-GB" dirty="0"/>
              <a:t>It's important to think about treatment factors when treating symptoms in a dying patient.</a:t>
            </a:r>
          </a:p>
        </p:txBody>
      </p:sp>
      <p:sp>
        <p:nvSpPr>
          <p:cNvPr id="3" name="Content Placeholder 2">
            <a:extLst>
              <a:ext uri="{FF2B5EF4-FFF2-40B4-BE49-F238E27FC236}">
                <a16:creationId xmlns:a16="http://schemas.microsoft.com/office/drawing/2014/main" id="{C29A0FC9-8EBD-7735-EC85-392DAAC6550A}"/>
              </a:ext>
            </a:extLst>
          </p:cNvPr>
          <p:cNvSpPr>
            <a:spLocks noGrp="1"/>
          </p:cNvSpPr>
          <p:nvPr>
            <p:ph idx="1"/>
          </p:nvPr>
        </p:nvSpPr>
        <p:spPr>
          <a:xfrm>
            <a:off x="838200" y="1964267"/>
            <a:ext cx="10515600" cy="4462412"/>
          </a:xfrm>
        </p:spPr>
        <p:txBody>
          <a:bodyPr>
            <a:normAutofit lnSpcReduction="10000"/>
          </a:bodyPr>
          <a:lstStyle/>
          <a:p>
            <a:r>
              <a:rPr lang="en-GB" dirty="0"/>
              <a:t>Is the cause of the symptom reversible without medications?</a:t>
            </a:r>
          </a:p>
          <a:p>
            <a:pPr marL="0" indent="0">
              <a:buNone/>
            </a:pPr>
            <a:endParaRPr lang="en-GB" dirty="0"/>
          </a:p>
          <a:p>
            <a:r>
              <a:rPr lang="en-GB" dirty="0"/>
              <a:t>Is the cause of the symptom reversible with specific medication?</a:t>
            </a:r>
          </a:p>
          <a:p>
            <a:pPr marL="0" indent="0">
              <a:buNone/>
            </a:pPr>
            <a:endParaRPr lang="en-GB" dirty="0"/>
          </a:p>
          <a:p>
            <a:r>
              <a:rPr lang="en-GB" dirty="0"/>
              <a:t>Which medication can be given to ease the symptom regardless of cause?</a:t>
            </a:r>
          </a:p>
          <a:p>
            <a:pPr marL="0" indent="0">
              <a:buNone/>
            </a:pPr>
            <a:endParaRPr lang="en-GB" dirty="0"/>
          </a:p>
          <a:p>
            <a:r>
              <a:rPr lang="en-GB" dirty="0"/>
              <a:t>What side effects do these medications have? Are these side effects acceptable to the patient?</a:t>
            </a:r>
          </a:p>
          <a:p>
            <a:endParaRPr lang="en-GB" dirty="0"/>
          </a:p>
        </p:txBody>
      </p:sp>
    </p:spTree>
    <p:extLst>
      <p:ext uri="{BB962C8B-B14F-4D97-AF65-F5344CB8AC3E}">
        <p14:creationId xmlns:p14="http://schemas.microsoft.com/office/powerpoint/2010/main" val="1344600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E8D0D-8C7F-48E0-2371-610299CF81A6}"/>
              </a:ext>
            </a:extLst>
          </p:cNvPr>
          <p:cNvSpPr>
            <a:spLocks noGrp="1"/>
          </p:cNvSpPr>
          <p:nvPr>
            <p:ph type="title"/>
          </p:nvPr>
        </p:nvSpPr>
        <p:spPr>
          <a:xfrm>
            <a:off x="838200" y="365125"/>
            <a:ext cx="6909262" cy="1937808"/>
          </a:xfrm>
        </p:spPr>
        <p:txBody>
          <a:bodyPr>
            <a:normAutofit fontScale="90000"/>
          </a:bodyPr>
          <a:lstStyle/>
          <a:p>
            <a:r>
              <a:rPr lang="en-GB" dirty="0"/>
              <a:t>What are some common reversible causes resulting in symptoms, that may be experienced in the last days of life?</a:t>
            </a:r>
          </a:p>
        </p:txBody>
      </p:sp>
      <p:sp>
        <p:nvSpPr>
          <p:cNvPr id="3" name="Content Placeholder 2">
            <a:extLst>
              <a:ext uri="{FF2B5EF4-FFF2-40B4-BE49-F238E27FC236}">
                <a16:creationId xmlns:a16="http://schemas.microsoft.com/office/drawing/2014/main" id="{FCB046CF-6339-81C3-14E1-598D174E0F72}"/>
              </a:ext>
            </a:extLst>
          </p:cNvPr>
          <p:cNvSpPr>
            <a:spLocks noGrp="1"/>
          </p:cNvSpPr>
          <p:nvPr>
            <p:ph idx="1"/>
          </p:nvPr>
        </p:nvSpPr>
        <p:spPr>
          <a:xfrm>
            <a:off x="838200" y="2590799"/>
            <a:ext cx="10515600" cy="3835879"/>
          </a:xfrm>
        </p:spPr>
        <p:txBody>
          <a:bodyPr/>
          <a:lstStyle/>
          <a:p>
            <a:r>
              <a:rPr lang="en-GB" dirty="0"/>
              <a:t>Urinary retention</a:t>
            </a:r>
          </a:p>
          <a:p>
            <a:r>
              <a:rPr lang="en-GB" dirty="0"/>
              <a:t>Constipation</a:t>
            </a:r>
          </a:p>
          <a:p>
            <a:r>
              <a:rPr lang="en-GB" dirty="0"/>
              <a:t>Poor positioning (can impact comfort, respiratory secretions, and pressure areas)</a:t>
            </a:r>
          </a:p>
          <a:p>
            <a:r>
              <a:rPr lang="en-GB" dirty="0"/>
              <a:t>Dry mouth</a:t>
            </a:r>
          </a:p>
          <a:p>
            <a:r>
              <a:rPr lang="en-GB" dirty="0"/>
              <a:t>Anxiety/fear </a:t>
            </a:r>
          </a:p>
          <a:p>
            <a:r>
              <a:rPr lang="en-GB" dirty="0"/>
              <a:t>Issue with medication (i.e. opiate toxicity) </a:t>
            </a:r>
          </a:p>
          <a:p>
            <a:endParaRPr lang="en-GB" dirty="0"/>
          </a:p>
        </p:txBody>
      </p:sp>
    </p:spTree>
    <p:extLst>
      <p:ext uri="{BB962C8B-B14F-4D97-AF65-F5344CB8AC3E}">
        <p14:creationId xmlns:p14="http://schemas.microsoft.com/office/powerpoint/2010/main" val="884432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1D720B7-B44B-4EFC-8E8C-E1E166FD0290}" vid="{1B04B87A-55F6-4247-8139-CA3556E2F3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02E613D-51E7-4E2E-A8CC-20D16405773A}">
  <we:reference id="ec54a0d4-1494-4e42-b65a-78000cc718aa" version="1.0.0.0" store="EXCatalog" storeType="EXCatalog"/>
  <we:alternateReferences>
    <we:reference id="WA200003509" version="1.0.0.0" store="en-GB"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Trust PowerPoint template</Template>
  <TotalTime>264</TotalTime>
  <Words>3857</Words>
  <Application>Microsoft Office PowerPoint</Application>
  <PresentationFormat>Widescreen</PresentationFormat>
  <Paragraphs>325</Paragraphs>
  <Slides>37</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Wingdings</vt:lpstr>
      <vt:lpstr>Office Theme</vt:lpstr>
      <vt:lpstr>Symptom control using subcutaneous medications at End of Life Community Specialist Palliative Care Team</vt:lpstr>
      <vt:lpstr>Learning objectives</vt:lpstr>
      <vt:lpstr>Why has this education session been developed?</vt:lpstr>
      <vt:lpstr>Providing symptom control using subcutaneous medications at end of life </vt:lpstr>
      <vt:lpstr>What symptoms are commonly experienced by dying people?</vt:lpstr>
      <vt:lpstr>Stages of symptom management</vt:lpstr>
      <vt:lpstr>It's important to think about patient factors when treating symptoms in a dying patient</vt:lpstr>
      <vt:lpstr>It's important to think about treatment factors when treating symptoms in a dying patient.</vt:lpstr>
      <vt:lpstr>What are some common reversible causes resulting in symptoms, that may be experienced in the last days of life?</vt:lpstr>
      <vt:lpstr>Managing breathlessness case study</vt:lpstr>
      <vt:lpstr>Nurse considerations:</vt:lpstr>
      <vt:lpstr>PowerPoint Presentation</vt:lpstr>
      <vt:lpstr>Joy’s actions</vt:lpstr>
      <vt:lpstr>Dr Goodyear’s thoughts:</vt:lpstr>
      <vt:lpstr>Potential advantages &amp; disadvantages of having just in case (PRN) medications readily available</vt:lpstr>
      <vt:lpstr>What should Dr Goodyear do?</vt:lpstr>
      <vt:lpstr>What happens…</vt:lpstr>
      <vt:lpstr>Anticipatory Prescribing guidance </vt:lpstr>
      <vt:lpstr>PowerPoint Presentation</vt:lpstr>
      <vt:lpstr>Using Opioid dose conversion chart to consider:  </vt:lpstr>
      <vt:lpstr>PowerPoint Presentation</vt:lpstr>
      <vt:lpstr>PowerPoint Presentation</vt:lpstr>
      <vt:lpstr>PowerPoint Presentation</vt:lpstr>
      <vt:lpstr>PowerPoint Presentation</vt:lpstr>
      <vt:lpstr>Guidance to support symptom control and anticipatory prescribing in Cornwall</vt:lpstr>
      <vt:lpstr>Key messages from subcutaneous guidelines</vt:lpstr>
      <vt:lpstr>Key messages continued</vt:lpstr>
      <vt:lpstr>Key messages – Saf T Intima</vt:lpstr>
      <vt:lpstr>Key messages - Saf T Intima</vt:lpstr>
      <vt:lpstr>Key messages -  commencing a syringe driver</vt:lpstr>
      <vt:lpstr>Key messages – commencing a syringe driver</vt:lpstr>
      <vt:lpstr>If you are not sure, check before acting…</vt:lpstr>
      <vt:lpstr>Don’t forget…</vt:lpstr>
      <vt:lpstr>Discussion points from clinical scenario from RIO</vt:lpstr>
      <vt:lpstr>If you want to learn more about end of life </vt:lpstr>
      <vt:lpstr>PowerPoint Presentation</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PHILP, Caroline (CORNWALL PARTNERSHIP NHS FOUNDATION TRUST)</dc:creator>
  <cp:lastModifiedBy>CAREY, Angela (CORNWALL PARTNERSHIP NHS FOUNDATION TRUST)</cp:lastModifiedBy>
  <cp:revision>19</cp:revision>
  <dcterms:created xsi:type="dcterms:W3CDTF">2023-08-07T09:29:50Z</dcterms:created>
  <dcterms:modified xsi:type="dcterms:W3CDTF">2026-01-08T10:33:43Z</dcterms:modified>
</cp:coreProperties>
</file>