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59" r:id="rId6"/>
    <p:sldId id="281" r:id="rId7"/>
    <p:sldId id="282" r:id="rId8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8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8" autoAdjust="0"/>
    <p:restoredTop sz="94540" autoAdjust="0"/>
  </p:normalViewPr>
  <p:slideViewPr>
    <p:cSldViewPr snapToGrid="0">
      <p:cViewPr varScale="1">
        <p:scale>
          <a:sx n="34" d="100"/>
          <a:sy n="34" d="100"/>
        </p:scale>
        <p:origin x="1100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5"/>
    </p:cViewPr>
  </p:sorter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8E7403-EB4A-4177-AFCE-6A9D7B160C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C49177-C030-4043-9380-EA6E4C94A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63C334-78CA-4E1A-9D54-3E3430963041}" type="datetime1">
              <a:rPr lang="en-GB" smtClean="0"/>
              <a:t>24/03/2025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C83CE-EC9B-40C4-BD7A-48797AE5B1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9A75D-9B4E-4704-98C7-2A42472F11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CC6D6D-E986-427F-AD9C-4E9408DDB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774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8705E-AAE8-4335-B5A5-B8C4E9E55DA7}" type="datetime1">
              <a:rPr lang="en-GB" smtClean="0"/>
              <a:pPr/>
              <a:t>24/03/2025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15A580F-E35D-42E1-AF82-E41CC201EA91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53680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15A580F-E35D-42E1-AF82-E41CC201EA9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100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B4EE6E-C0DF-4EB1-8875-16F6BF59954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728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B4EE6E-C0DF-4EB1-8875-16F6BF59954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478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6B6A2-486E-C1E7-D1B4-7A6D1AC24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708B93-E59C-D3C6-4E43-BA72B6456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4715A0-B4AB-07BB-083A-5A92DA047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29676-9515-F885-1144-8E8D8F326B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B4EE6E-C0DF-4EB1-8875-16F6BF59954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33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439D4E6-49E3-4273-9EDF-AD58558B9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sz="4000" noProof="0">
                <a:solidFill>
                  <a:schemeClr val="bg1"/>
                </a:solidFill>
              </a:rPr>
              <a:t>Click to edit Master title style</a:t>
            </a:r>
            <a:endParaRPr lang="en-GB" sz="4000" noProof="0">
              <a:solidFill>
                <a:schemeClr val="bg1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E9D8936-4795-43B2-9C32-4BE93A6721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5934" y="5220450"/>
            <a:ext cx="3380437" cy="57074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sz="1800" noProof="0">
                <a:solidFill>
                  <a:schemeClr val="bg1"/>
                </a:solidFill>
              </a:rPr>
              <a:t>Insert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6C8B8511-EE4E-4935-ABB8-E8C2FCB1C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6158" y="0"/>
            <a:ext cx="7315841" cy="6858000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39FAB6-0B6C-402C-A107-EFFF82281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DBE487E6-4032-4195-9823-685A3937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C71E06DF-BA1B-43E6-A74C-85231D2E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2/11/20XX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0BD36B16-3F07-4955-8D4D-BC0FD17C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30AF5A0-43BB-4336-8627-9123B9144D80}" type="slidenum">
              <a:rPr lang="en-GB" noProof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‹#›</a:t>
            </a:fld>
            <a:endParaRPr lang="en-GB" noProof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73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4246B94A-8C64-4FBA-B409-1F9487E1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6F075D-9008-4BD3-A772-7AF7AD667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C185B95-5C0F-400E-B7DF-8FF843290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Insert subtitle here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C725AFD-5A48-451D-B91D-9E63953F8E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en-GB" noProof="0"/>
              <a:t>Insert text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ACDC650-288E-4CF5-8546-9F2D5CEC88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7611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Insert subtitle here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956E1F7E-0B80-40DB-8F21-F06D9DD562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97226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en-GB" noProof="0"/>
              <a:t>Insert text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1B92C0-6B36-412A-9A49-16AB59FF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B4EFB36A-E4FD-4966-A091-9BDAF299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9B52EA1F-D8D0-4F42-B00A-F0E943F8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498A6230-35B8-4147-9494-90708BFC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193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Insert subtitle here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en-GB" noProof="0"/>
              <a:t>Insert text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178B9A-B987-49A0-B73F-70B855C424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091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Insert subtitle here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407D5990-6E05-4ECC-B930-EA5CF0774C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0091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en-GB" noProof="0"/>
              <a:t>Insert text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6A58550-98E5-4548-82F6-EE971733A7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73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Insert subtitle here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6B90AFA0-EDA3-4F21-A480-F56AA1D0BEB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173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en-GB" noProof="0"/>
              <a:t>Insert text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F1449B0C-8214-4186-9666-E63CCA0909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86452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1BF5DB-2BF3-4196-B1CF-82B7CDCC0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87523" y="729692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2">
            <a:extLst>
              <a:ext uri="{FF2B5EF4-FFF2-40B4-BE49-F238E27FC236}">
                <a16:creationId xmlns:a16="http://schemas.microsoft.com/office/drawing/2014/main" id="{168DC13D-FFC6-4CC5-B9F8-B3B09610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11" y="909639"/>
            <a:ext cx="3703856" cy="12906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1" name="Picture Placeholder 37">
            <a:extLst>
              <a:ext uri="{FF2B5EF4-FFF2-40B4-BE49-F238E27FC236}">
                <a16:creationId xmlns:a16="http://schemas.microsoft.com/office/drawing/2014/main" id="{F1AD5C34-DDA9-421B-A3C2-4D014B3D3F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383" y="723900"/>
            <a:ext cx="3179762" cy="2160588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53" name="Picture Placeholder 43">
            <a:extLst>
              <a:ext uri="{FF2B5EF4-FFF2-40B4-BE49-F238E27FC236}">
                <a16:creationId xmlns:a16="http://schemas.microsoft.com/office/drawing/2014/main" id="{11508423-C6F4-4605-9E6D-1ED73334D0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5383" y="3048000"/>
            <a:ext cx="3178175" cy="30861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1692DD91-8169-4A90-9D17-8A60286225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40188" y="723900"/>
            <a:ext cx="3371850" cy="3159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54" name="Picture Placeholder 45">
            <a:extLst>
              <a:ext uri="{FF2B5EF4-FFF2-40B4-BE49-F238E27FC236}">
                <a16:creationId xmlns:a16="http://schemas.microsoft.com/office/drawing/2014/main" id="{30A5BEAE-CA80-4FFD-8DD4-5B7413AF51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39608" y="4038600"/>
            <a:ext cx="3371659" cy="20955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29" name="Content Placeholder 14">
            <a:extLst>
              <a:ext uri="{FF2B5EF4-FFF2-40B4-BE49-F238E27FC236}">
                <a16:creationId xmlns:a16="http://schemas.microsoft.com/office/drawing/2014/main" id="{4B2044C0-1C45-402D-BC20-0EB82BDB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10" y="2380221"/>
            <a:ext cx="3703856" cy="386640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4" name="Footer Placeholder 7">
            <a:extLst>
              <a:ext uri="{FF2B5EF4-FFF2-40B4-BE49-F238E27FC236}">
                <a16:creationId xmlns:a16="http://schemas.microsoft.com/office/drawing/2014/main" id="{30EE29E3-4F8E-469E-9B99-E2917609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35" name="Date Placeholder 6">
            <a:extLst>
              <a:ext uri="{FF2B5EF4-FFF2-40B4-BE49-F238E27FC236}">
                <a16:creationId xmlns:a16="http://schemas.microsoft.com/office/drawing/2014/main" id="{58513823-D81E-4B8B-85E6-EB11EA54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36" name="Slide Number Placeholder 8">
            <a:extLst>
              <a:ext uri="{FF2B5EF4-FFF2-40B4-BE49-F238E27FC236}">
                <a16:creationId xmlns:a16="http://schemas.microsoft.com/office/drawing/2014/main" id="{9D43A613-4A7D-4C9F-B407-154A1FB8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DE330D17-32E5-404A-9262-6A998ABC0878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2270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2/11/20XX</a:t>
            </a:r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53D7EE4-1EDB-42FD-B6B7-A82C9F31F0F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7097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695A76E-1EF3-4F47-9E87-6FCAB7D5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en-US" sz="4000" noProof="0"/>
              <a:t>Click to edit Master title style</a:t>
            </a:r>
            <a:endParaRPr lang="en-GB" sz="4000" noProof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EAD023B5-9ABC-4D4A-A1AD-D4D83D6621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"/>
            <a:ext cx="4876799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AFB647-646C-4130-9EF5-C19C686B1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9D5546-AD01-4B29-B174-EDA71051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0A0972-FD9A-4E9D-A0A3-BD0AF8C7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3B2F557-7BE5-4154-A82F-928EE54A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E54A7E3-1026-464C-BB67-2D7F7140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1723F54-B646-4D12-AEA1-08269C25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30AF5A0-43BB-4336-8627-9123B9144D80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3464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C8837BA0-445B-4D04-ADA9-C65084B1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904730"/>
            <a:ext cx="4152900" cy="165259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0CFA4CCF-323F-4998-B6BF-56207329C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5" y="952368"/>
            <a:ext cx="6257926" cy="17738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FFF70A-3EED-4002-B2F8-FB8301C80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DD78C1EE-0224-4362-B796-4CC7B0699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099" y="3048000"/>
            <a:ext cx="5133990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2C1748F4-2D05-4407-8CB0-D854F9602D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9621" y="3048000"/>
            <a:ext cx="5182278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9837BA4-E3C3-4F0D-A113-75128BC0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5DA65157-50C9-4A85-912D-6DC9A606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9DE415B0-F0C3-4971-8C76-0D54D640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A53D7EE4-1EDB-42FD-B6B7-A82C9F31F0F4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5120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8"/>
            <a:ext cx="5227171" cy="387114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1" name="Subtitle 11">
            <a:extLst>
              <a:ext uri="{FF2B5EF4-FFF2-40B4-BE49-F238E27FC236}">
                <a16:creationId xmlns:a16="http://schemas.microsoft.com/office/drawing/2014/main" id="{13C3C1EB-2C5B-4710-893A-9DD6284D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785543"/>
            <a:ext cx="4857857" cy="100565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/>
            </a:lvl1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E335E712-C7FD-4BAC-B89C-58AF6594A4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5100" y="0"/>
            <a:ext cx="56769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E8A8BA-B48F-4CEA-A820-8955D55D0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4FBB1-EC2B-4CAB-AE4E-A7A156244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5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9D49AB0A-D330-4415-9B9C-C769A852D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EFB8CD-537B-4E5E-8F93-82EED2C84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CA687-1C2C-48EE-99B9-EC8CF30289F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35088" y="1995488"/>
            <a:ext cx="9521825" cy="40513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n-GB" noProof="0"/>
              <a:t>Click to add content</a:t>
            </a:r>
          </a:p>
        </p:txBody>
      </p:sp>
      <p:sp>
        <p:nvSpPr>
          <p:cNvPr id="19" name="Footer Placeholder 9">
            <a:extLst>
              <a:ext uri="{FF2B5EF4-FFF2-40B4-BE49-F238E27FC236}">
                <a16:creationId xmlns:a16="http://schemas.microsoft.com/office/drawing/2014/main" id="{8135C37F-29C2-41B0-B777-64FAC1F7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20" name="Date Placeholder 8">
            <a:extLst>
              <a:ext uri="{FF2B5EF4-FFF2-40B4-BE49-F238E27FC236}">
                <a16:creationId xmlns:a16="http://schemas.microsoft.com/office/drawing/2014/main" id="{FAC325DA-0D81-49D1-BDBC-680AF5D6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21" name="Slide Number Placeholder 10">
            <a:extLst>
              <a:ext uri="{FF2B5EF4-FFF2-40B4-BE49-F238E27FC236}">
                <a16:creationId xmlns:a16="http://schemas.microsoft.com/office/drawing/2014/main" id="{13980C1F-6344-4AC2-8573-0D9F3531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7827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5221BF9-9559-4D62-ADC6-2362970143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B4C3E1-495D-437D-A1DB-87F3028BB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AB131D-0F50-4923-96D1-8C59A3D8EEC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62875" y="2386654"/>
            <a:ext cx="8663075" cy="331089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n-GB" noProof="0"/>
              <a:t>Click to add content</a:t>
            </a:r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F30DBE8A-9D17-4F79-86F8-9FEA11DF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C9023F8-E1A8-4C1E-B745-6658DCD6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E51CCEBF-A77A-4DDA-94D4-73646D55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4409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371D84D-B708-4A20-8D50-CDA4E3EC6F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00476 w 12192000"/>
              <a:gd name="connsiteY0" fmla="*/ 6126480 h 6858000"/>
              <a:gd name="connsiteX1" fmla="*/ 800476 w 12192000"/>
              <a:gd name="connsiteY1" fmla="*/ 6144768 h 6858000"/>
              <a:gd name="connsiteX2" fmla="*/ 11407516 w 12192000"/>
              <a:gd name="connsiteY2" fmla="*/ 6144768 h 6858000"/>
              <a:gd name="connsiteX3" fmla="*/ 11407516 w 12192000"/>
              <a:gd name="connsiteY3" fmla="*/ 6126480 h 6858000"/>
              <a:gd name="connsiteX4" fmla="*/ 800476 w 12192000"/>
              <a:gd name="connsiteY4" fmla="*/ 701040 h 6858000"/>
              <a:gd name="connsiteX5" fmla="*/ 800476 w 12192000"/>
              <a:gd name="connsiteY5" fmla="*/ 746759 h 6858000"/>
              <a:gd name="connsiteX6" fmla="*/ 11407516 w 12192000"/>
              <a:gd name="connsiteY6" fmla="*/ 746759 h 6858000"/>
              <a:gd name="connsiteX7" fmla="*/ 11407516 w 12192000"/>
              <a:gd name="connsiteY7" fmla="*/ 70104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800476" y="6126480"/>
                </a:moveTo>
                <a:lnTo>
                  <a:pt x="800476" y="6144768"/>
                </a:lnTo>
                <a:lnTo>
                  <a:pt x="11407516" y="6144768"/>
                </a:lnTo>
                <a:lnTo>
                  <a:pt x="11407516" y="6126480"/>
                </a:lnTo>
                <a:close/>
                <a:moveTo>
                  <a:pt x="800476" y="701040"/>
                </a:moveTo>
                <a:lnTo>
                  <a:pt x="800476" y="746759"/>
                </a:lnTo>
                <a:lnTo>
                  <a:pt x="11407516" y="746759"/>
                </a:lnTo>
                <a:lnTo>
                  <a:pt x="11407516" y="701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A03AD3-C316-411C-9844-6C8D950DC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766" y="1837677"/>
            <a:ext cx="4930901" cy="2334828"/>
          </a:xfrm>
          <a:prstGeom prst="rect">
            <a:avLst/>
          </a:prstGeom>
        </p:spPr>
        <p:txBody>
          <a:bodyPr rtlCol="0"/>
          <a:lstStyle>
            <a:lvl1pPr algn="r">
              <a:defRPr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 noProof="0"/>
              <a:t>Insert text here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F00A8C60-C81E-4C2C-AB11-00AE1AC04E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47532" y="4408305"/>
            <a:ext cx="5175797" cy="909420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 sz="1800" noProof="0">
                <a:solidFill>
                  <a:schemeClr val="bg1"/>
                </a:solidFill>
              </a:rPr>
              <a:t>Insert subtitle here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F7D24C8-FDC6-4FCE-85C6-520D6469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50E2155-DD21-4098-82EF-B19C466B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 noProof="0"/>
              <a:t>2/11/20XX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30CB194-35B9-4229-9CFE-5C3B911E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A2AE2B76-F97F-4BE2-8670-72276A5F21A5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DF219B-DD0E-4D26-8B59-3FE43A252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476" y="723900"/>
            <a:ext cx="10610474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25400" dir="2700000" sx="99000" sy="99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8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1DFFB204-6AE4-4FC9-9B60-312D7206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54F317-DDB0-4841-A973-FFC1296082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0669" y="1789993"/>
            <a:ext cx="11407487" cy="435133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n-GB" noProof="0"/>
              <a:t>Click to add content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B3A45C-71C1-4ADC-89E0-AF6924CA1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B9239148-0308-46C3-9FF0-4027CC8E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id="{774C5953-38DD-4451-A5AA-9A578D593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39D06D66-ACB3-4B9C-B4EB-FC3EC5BD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5220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BCC9BE23-A0EC-4866-A7A4-FD7255EF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3BC10E-3DDD-4EC5-BD6D-D8D180BF3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FD4AD3C-6727-49EE-9625-F87A6B8AE0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6" y="1940913"/>
            <a:ext cx="10798176" cy="402158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n-GB" noProof="0"/>
              <a:t>Click to add content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89FA96-DDCF-4A83-91EB-4F5F6179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F7CC7848-0B2C-4FBE-96B0-0717CC5A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4CD16377-DD1B-4262-BDAE-760577F5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9706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2/11/20XX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pPr rtl="0"/>
            <a:fld id="{C3DB2ADC-AF19-4574-8C10-79B5B04FCA2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6647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pos="7176">
          <p15:clr>
            <a:srgbClr val="F26B43"/>
          </p15:clr>
        </p15:guide>
        <p15:guide id="6" pos="504">
          <p15:clr>
            <a:srgbClr val="F26B43"/>
          </p15:clr>
        </p15:guide>
        <p15:guide id="7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A8F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AE5B2F-2CD3-4E51-91D5-FEF8CE8FE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</p:spPr>
        <p:txBody>
          <a:bodyPr rtlCol="0">
            <a:normAutofit/>
          </a:bodyPr>
          <a:lstStyle/>
          <a:p>
            <a:pPr rtl="0"/>
            <a:r>
              <a:rPr lang="en-GB" sz="3600" dirty="0"/>
              <a:t>Cornwall Dementia conference 16</a:t>
            </a:r>
            <a:r>
              <a:rPr lang="en-GB" sz="3600" baseline="30000" dirty="0"/>
              <a:t>th</a:t>
            </a:r>
            <a:r>
              <a:rPr lang="en-GB" sz="3600" dirty="0"/>
              <a:t> May 2025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952DE27F-5BED-4BCC-887D-5872F796F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022" y="3429000"/>
            <a:ext cx="3380437" cy="1043761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Pavilion Centre, Royal Cornwall Showground, Wadebridge   </a:t>
            </a:r>
          </a:p>
          <a:p>
            <a:pPr rt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PL27 7JE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4C43B5-B026-D600-D579-6CE6D5499632}"/>
              </a:ext>
            </a:extLst>
          </p:cNvPr>
          <p:cNvSpPr/>
          <p:nvPr/>
        </p:nvSpPr>
        <p:spPr>
          <a:xfrm>
            <a:off x="-206477" y="5618622"/>
            <a:ext cx="12639367" cy="145072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black and white logo&#10;&#10;AI-generated content may be incorrect.">
            <a:extLst>
              <a:ext uri="{FF2B5EF4-FFF2-40B4-BE49-F238E27FC236}">
                <a16:creationId xmlns:a16="http://schemas.microsoft.com/office/drawing/2014/main" id="{0A650B4F-88E1-0972-3584-F8CAD6A19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97" y="6068571"/>
            <a:ext cx="1993357" cy="568470"/>
          </a:xfrm>
          <a:prstGeom prst="rect">
            <a:avLst/>
          </a:prstGeom>
        </p:spPr>
      </p:pic>
      <p:pic>
        <p:nvPicPr>
          <p:cNvPr id="16" name="Picture 15" descr="A logo with blue text&#10;&#10;AI-generated content may be incorrect.">
            <a:extLst>
              <a:ext uri="{FF2B5EF4-FFF2-40B4-BE49-F238E27FC236}">
                <a16:creationId xmlns:a16="http://schemas.microsoft.com/office/drawing/2014/main" id="{2228CBAC-A21E-4BA3-B052-A63FA2E71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077" y="5824491"/>
            <a:ext cx="1514904" cy="881118"/>
          </a:xfrm>
          <a:prstGeom prst="rect">
            <a:avLst/>
          </a:prstGeom>
        </p:spPr>
      </p:pic>
      <p:pic>
        <p:nvPicPr>
          <p:cNvPr id="18" name="Picture 17" descr="A purple and black logo&#10;&#10;AI-generated content may be incorrect.">
            <a:extLst>
              <a:ext uri="{FF2B5EF4-FFF2-40B4-BE49-F238E27FC236}">
                <a16:creationId xmlns:a16="http://schemas.microsoft.com/office/drawing/2014/main" id="{BDBD2E2D-1A9F-0BC2-F59A-A2799F4E7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8301" y="5479164"/>
            <a:ext cx="1616549" cy="1616162"/>
          </a:xfrm>
          <a:prstGeom prst="rect">
            <a:avLst/>
          </a:prstGeom>
        </p:spPr>
      </p:pic>
      <p:pic>
        <p:nvPicPr>
          <p:cNvPr id="20" name="Picture 19" descr="A close-up of a logo&#10;&#10;AI-generated content may be incorrect.">
            <a:extLst>
              <a:ext uri="{FF2B5EF4-FFF2-40B4-BE49-F238E27FC236}">
                <a16:creationId xmlns:a16="http://schemas.microsoft.com/office/drawing/2014/main" id="{4297528C-F973-1B68-161F-9BFC2D2AF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2907" y="5909117"/>
            <a:ext cx="2049944" cy="690396"/>
          </a:xfrm>
          <a:prstGeom prst="rect">
            <a:avLst/>
          </a:prstGeom>
        </p:spPr>
      </p:pic>
      <p:pic>
        <p:nvPicPr>
          <p:cNvPr id="22" name="Picture 21" descr="A logo for a project&#10;&#10;AI-generated content may be incorrect.">
            <a:extLst>
              <a:ext uri="{FF2B5EF4-FFF2-40B4-BE49-F238E27FC236}">
                <a16:creationId xmlns:a16="http://schemas.microsoft.com/office/drawing/2014/main" id="{69733E17-9FE7-7E3D-A810-D43B804BAF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1673" y="5741064"/>
            <a:ext cx="1514905" cy="1007334"/>
          </a:xfrm>
          <a:prstGeom prst="rect">
            <a:avLst/>
          </a:prstGeom>
        </p:spPr>
      </p:pic>
      <p:pic>
        <p:nvPicPr>
          <p:cNvPr id="26" name="Picture 25" descr="A small bouquet of blue flowers&#10;&#10;AI-generated content may be incorrect.">
            <a:extLst>
              <a:ext uri="{FF2B5EF4-FFF2-40B4-BE49-F238E27FC236}">
                <a16:creationId xmlns:a16="http://schemas.microsoft.com/office/drawing/2014/main" id="{7CC2569E-79D4-CBF3-EE2B-3108429F3D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0060" y="-119064"/>
            <a:ext cx="7117296" cy="596641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6E21120-4B93-6CEC-25E1-7E85C5B219C9}"/>
              </a:ext>
            </a:extLst>
          </p:cNvPr>
          <p:cNvSpPr txBox="1"/>
          <p:nvPr/>
        </p:nvSpPr>
        <p:spPr>
          <a:xfrm>
            <a:off x="384687" y="5678073"/>
            <a:ext cx="18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In partnership with:</a:t>
            </a:r>
          </a:p>
        </p:txBody>
      </p:sp>
    </p:spTree>
    <p:extLst>
      <p:ext uri="{BB962C8B-B14F-4D97-AF65-F5344CB8AC3E}">
        <p14:creationId xmlns:p14="http://schemas.microsoft.com/office/powerpoint/2010/main" val="1633438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dog sitting in the sun rays coming through the trees in a forest ">
            <a:extLst>
              <a:ext uri="{FF2B5EF4-FFF2-40B4-BE49-F238E27FC236}">
                <a16:creationId xmlns:a16="http://schemas.microsoft.com/office/drawing/2014/main" id="{3E3A9747-9F7C-48BC-9EB5-A78A3193C6A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8048"/>
          <a:stretch/>
        </p:blipFill>
        <p:spPr>
          <a:xfrm>
            <a:off x="7038752" y="0"/>
            <a:ext cx="5153247" cy="6858000"/>
          </a:xfrm>
        </p:spPr>
      </p:pic>
      <p:sp>
        <p:nvSpPr>
          <p:cNvPr id="4" name="Title 13">
            <a:extLst>
              <a:ext uri="{FF2B5EF4-FFF2-40B4-BE49-F238E27FC236}">
                <a16:creationId xmlns:a16="http://schemas.microsoft.com/office/drawing/2014/main" id="{465B0717-8079-67B9-E551-A5BC7EFBDC49}"/>
              </a:ext>
            </a:extLst>
          </p:cNvPr>
          <p:cNvSpPr txBox="1">
            <a:spLocks/>
          </p:cNvSpPr>
          <p:nvPr/>
        </p:nvSpPr>
        <p:spPr>
          <a:xfrm>
            <a:off x="315237" y="257959"/>
            <a:ext cx="5922279" cy="606678"/>
          </a:xfrm>
          <a:prstGeom prst="rect">
            <a:avLst/>
          </a:prstGeom>
        </p:spPr>
        <p:txBody>
          <a:bodyPr rtlCol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Agenda</a:t>
            </a:r>
          </a:p>
        </p:txBody>
      </p:sp>
      <p:sp>
        <p:nvSpPr>
          <p:cNvPr id="5" name="Content Placeholder 14">
            <a:extLst>
              <a:ext uri="{FF2B5EF4-FFF2-40B4-BE49-F238E27FC236}">
                <a16:creationId xmlns:a16="http://schemas.microsoft.com/office/drawing/2014/main" id="{2637FA9C-45F0-674F-5503-70AE88E2EAE7}"/>
              </a:ext>
            </a:extLst>
          </p:cNvPr>
          <p:cNvSpPr txBox="1">
            <a:spLocks/>
          </p:cNvSpPr>
          <p:nvPr/>
        </p:nvSpPr>
        <p:spPr>
          <a:xfrm>
            <a:off x="315237" y="995608"/>
            <a:ext cx="6723515" cy="5604433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8.45 - 9am Arrival and refreshments</a:t>
            </a:r>
          </a:p>
          <a:p>
            <a:pPr>
              <a:spcBef>
                <a:spcPts val="3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9.00 – 9.10am Introduction</a:t>
            </a:r>
          </a:p>
          <a:p>
            <a:pPr>
              <a:spcBef>
                <a:spcPts val="3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9.10 – 10.05am Living well in Dementia Care requires Emotional Intelligence – research is becoming repetitive - Professor David Sheard </a:t>
            </a:r>
          </a:p>
          <a:p>
            <a:pPr>
              <a:spcBef>
                <a:spcPts val="3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10.05 – 10.30am Care and Share event  - Caroline Ellis</a:t>
            </a:r>
          </a:p>
          <a:p>
            <a:pPr>
              <a:spcBef>
                <a:spcPts val="300"/>
              </a:spcBef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Break 10.30 – 11am</a:t>
            </a:r>
          </a:p>
          <a:p>
            <a:pPr>
              <a:spcBef>
                <a:spcPts val="3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11.00 – 11.10am Care and Share open mic</a:t>
            </a:r>
          </a:p>
          <a:p>
            <a:pPr>
              <a:spcBef>
                <a:spcPts val="3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11.10 – 11.40am Advance Care Planning and planning for future – Hayley Shields</a:t>
            </a:r>
          </a:p>
          <a:p>
            <a:pPr>
              <a:spcBef>
                <a:spcPts val="3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11.40am – 12.05pm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Promas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– Bernie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DeLord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and Jenny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Tarvit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12.05 – 12.30pm Dementia friendly communities – Rose Edwards</a:t>
            </a:r>
          </a:p>
          <a:p>
            <a:pPr>
              <a:spcBef>
                <a:spcPts val="3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12.30 – 12.40pm Do you mind if I sing? – Saltash Memory Box Singers</a:t>
            </a:r>
          </a:p>
          <a:p>
            <a:pPr>
              <a:spcBef>
                <a:spcPts val="300"/>
              </a:spcBef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Lunch 12.40 – 1.30pm</a:t>
            </a:r>
          </a:p>
          <a:p>
            <a:pPr>
              <a:spcBef>
                <a:spcPts val="3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1.30 – 1.40pm Raffle for Cornwall and Isles of Scilly website</a:t>
            </a:r>
          </a:p>
          <a:p>
            <a:pPr>
              <a:spcBef>
                <a:spcPts val="3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1.40 – 2.10pm Digital technology &amp; dementia - Dr Gillian Horne</a:t>
            </a:r>
            <a:endParaRPr lang="en-GB" sz="1400" dirty="0">
              <a:highlight>
                <a:srgbClr val="00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2.10 – 2.40pm Young onset dementia panel – Anna Lempriere </a:t>
            </a:r>
          </a:p>
          <a:p>
            <a:pPr>
              <a:spcBef>
                <a:spcPts val="3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2.40 – 3pm Cogs and Curiosities, a travelling exhibition for Memory Cafes - Tim Jones and Sarah Scott</a:t>
            </a:r>
          </a:p>
          <a:p>
            <a:pPr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3.00 – 3.30pm Workshops </a:t>
            </a:r>
          </a:p>
          <a:p>
            <a:pPr>
              <a:spcBef>
                <a:spcPts val="0"/>
              </a:spcBef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3.30 – 3.45pm Close</a:t>
            </a:r>
          </a:p>
        </p:txBody>
      </p:sp>
    </p:spTree>
    <p:extLst>
      <p:ext uri="{BB962C8B-B14F-4D97-AF65-F5344CB8AC3E}">
        <p14:creationId xmlns:p14="http://schemas.microsoft.com/office/powerpoint/2010/main" val="3384328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23FC7E0-8B1E-46C1-B5D2-6A4336A2C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597" y="136525"/>
            <a:ext cx="5922279" cy="606678"/>
          </a:xfrm>
        </p:spPr>
        <p:txBody>
          <a:bodyPr rtlCol="0">
            <a:normAutofit fontScale="90000"/>
          </a:bodyPr>
          <a:lstStyle/>
          <a:p>
            <a:pPr rtl="0"/>
            <a:r>
              <a:rPr lang="en-GB" dirty="0"/>
              <a:t>Other activities</a:t>
            </a:r>
          </a:p>
        </p:txBody>
      </p:sp>
      <p:pic>
        <p:nvPicPr>
          <p:cNvPr id="17" name="Picture Placeholder 16" descr="Logs Stacked ">
            <a:extLst>
              <a:ext uri="{FF2B5EF4-FFF2-40B4-BE49-F238E27FC236}">
                <a16:creationId xmlns:a16="http://schemas.microsoft.com/office/drawing/2014/main" id="{069DD88F-78FC-4DAA-A2E4-DDE824B530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4876799" cy="6858000"/>
          </a:xfr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A36CB73-B78B-49B6-935C-9C0ABBB49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1049078"/>
            <a:ext cx="6005933" cy="4511749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Dementia Simulator Bus (3 people every 15 mins)  </a:t>
            </a:r>
          </a:p>
          <a:p>
            <a:pPr rtl="0"/>
            <a:r>
              <a:rPr lang="en-GB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No flip flops or open toe shoes.</a:t>
            </a:r>
          </a:p>
          <a:p>
            <a:pPr rt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AM session 9am – 12.45pm</a:t>
            </a:r>
          </a:p>
          <a:p>
            <a:pPr rt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PM session 1.30 – 3.30pm</a:t>
            </a:r>
          </a:p>
          <a:p>
            <a:pPr rtl="0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Memory Café held in St Antony room (lift access 1</a:t>
            </a:r>
            <a:r>
              <a:rPr lang="en-GB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floor)</a:t>
            </a:r>
          </a:p>
          <a:p>
            <a:pPr rt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11am – 12.40pm</a:t>
            </a:r>
          </a:p>
          <a:p>
            <a:pPr rtl="0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Workshop 3.00 – 3.30pm</a:t>
            </a:r>
          </a:p>
          <a:p>
            <a:pPr rt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Kellie Gilmore – Sleep better, feel better (St Antony room)</a:t>
            </a:r>
          </a:p>
          <a:p>
            <a:pPr rt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Falmouth art gallery - Travelling exhibition for Memory Cafes</a:t>
            </a:r>
          </a:p>
          <a:p>
            <a:pPr rt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Alzheimer’s Society - Dementia friends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A9A318B-C356-4589-A8F8-8553636F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/>
          <a:p>
            <a:pPr rtl="0"/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82028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BB22E-BABC-EF8C-A9CE-1C0883D1B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996E0-CD6A-4F10-D1A6-079D416AE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4" y="732570"/>
            <a:ext cx="11169573" cy="3646925"/>
          </a:xfrm>
        </p:spPr>
        <p:txBody>
          <a:bodyPr rtlCol="0"/>
          <a:lstStyle/>
          <a:p>
            <a:r>
              <a:rPr lang="en-GB" sz="20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Reception (ground floor)</a:t>
            </a:r>
            <a:br>
              <a:rPr lang="en-GB" sz="20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Alzheimer’s Society		FILO project</a:t>
            </a:r>
            <a:br>
              <a:rPr lang="en-GB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cap="non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Pencarrow</a:t>
            </a:r>
            <a:r>
              <a:rPr lang="en-GB" sz="20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2000" b="1" cap="non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Trewithen</a:t>
            </a:r>
            <a:r>
              <a:rPr lang="en-GB" sz="20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room (ground floor)</a:t>
            </a:r>
            <a:br>
              <a:rPr lang="en-GB" sz="20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Memory Café Network		Memory Matters		Research team</a:t>
            </a:r>
            <a:br>
              <a:rPr lang="en-GB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Safeguarding			Sensory Trust</a:t>
            </a:r>
            <a:br>
              <a:rPr lang="en-GB" sz="20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0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Lounge (Basement – lift access)</a:t>
            </a:r>
            <a:br>
              <a:rPr lang="en-GB" sz="2000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Advocacy people		Age UK				Cornwall Libraries</a:t>
            </a:r>
            <a:br>
              <a:rPr lang="en-GB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Dementia Liaison Nurse		Fire Service			Healthwatch Cornwall</a:t>
            </a:r>
            <a:br>
              <a:rPr lang="en-GB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Lifestyle Medicine		</a:t>
            </a:r>
            <a:r>
              <a:rPr lang="en-GB" sz="2000" b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Medequip</a:t>
            </a:r>
            <a:r>
              <a:rPr lang="en-GB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			National Energy Action</a:t>
            </a:r>
            <a:br>
              <a:rPr lang="en-GB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 Antony Room (1</a:t>
            </a:r>
            <a:r>
              <a:rPr lang="en-GB" sz="2000" b="1" cap="none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sz="20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floor – lift access)</a:t>
            </a:r>
            <a:br>
              <a:rPr lang="en-GB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Admiral Nurse Service		Advance care planning		Cornwall Carers Service</a:t>
            </a:r>
            <a:br>
              <a:rPr lang="en-GB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Massage Practitioner		Sleep station</a:t>
            </a:r>
            <a:br>
              <a:rPr lang="en-GB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000" b="1" cap="none" dirty="0">
              <a:latin typeface="+mn-lt"/>
            </a:endParaRPr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5864B030-9FE7-6C97-E26F-9820549D36C5}"/>
              </a:ext>
            </a:extLst>
          </p:cNvPr>
          <p:cNvSpPr txBox="1">
            <a:spLocks/>
          </p:cNvSpPr>
          <p:nvPr/>
        </p:nvSpPr>
        <p:spPr>
          <a:xfrm>
            <a:off x="695325" y="125892"/>
            <a:ext cx="5922279" cy="606678"/>
          </a:xfrm>
          <a:prstGeom prst="rect">
            <a:avLst/>
          </a:prstGeom>
        </p:spPr>
        <p:txBody>
          <a:bodyPr rtlCol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Stands</a:t>
            </a:r>
          </a:p>
        </p:txBody>
      </p:sp>
      <p:pic>
        <p:nvPicPr>
          <p:cNvPr id="6" name="Picture Placeholder 18" descr="A close up of a slice of a tree, showing the rings">
            <a:extLst>
              <a:ext uri="{FF2B5EF4-FFF2-40B4-BE49-F238E27FC236}">
                <a16:creationId xmlns:a16="http://schemas.microsoft.com/office/drawing/2014/main" id="{ECBDCF4C-F6ED-DA55-B8F5-BE6C0D2943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84800"/>
            <a:ext cx="12192000" cy="168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02306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Custom 9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840660_TF67498733_Win32" id="{1D31F981-026B-433D-B1FE-22EDA482C3D7}" vid="{FE91BBCF-7CA3-436B-9474-A0CB3B4C50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59187C1-630C-405A-830B-EED062A496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C785CC-7DC7-486B-AC4F-90AD768E9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0F876D-ECAD-49DD-95DE-E4DA3D4E9CA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{2406D449-E596-4D20-8151-942892F54E07}tf67498733_win32</Template>
  <TotalTime>2451</TotalTime>
  <Words>390</Words>
  <Application>Microsoft Office PowerPoint</Application>
  <PresentationFormat>Widescreen</PresentationFormat>
  <Paragraphs>42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Calisto MT</vt:lpstr>
      <vt:lpstr>Univers Condensed</vt:lpstr>
      <vt:lpstr>ChronicleVTI</vt:lpstr>
      <vt:lpstr>Cornwall Dementia conference 16th May 2025</vt:lpstr>
      <vt:lpstr>PowerPoint Presentation</vt:lpstr>
      <vt:lpstr>Other activities</vt:lpstr>
      <vt:lpstr>Reception (ground floor) Alzheimer’s Society  FILO project  Pencarrow and Trewithen room (ground floor) Memory Café Network  Memory Matters  Research team Safeguarding   Sensory Trust  Lower Lounge (Basement – lift access) Advocacy people  Age UK    Cornwall Libraries Dementia Liaison Nurse  Fire Service   Healthwatch Cornwall Lifestyle Medicine  Medequip   National Energy Action  St Antony Room (1st floor – lift access) Admiral Nurse Service  Advance care planning  Cornwall Carers Service Massage Practitioner  Sleep station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CADGER, Paul (ROYAL CORNWALL HOSPITALS NHS TRUST)</dc:creator>
  <cp:lastModifiedBy>CADGER, Paul (KERNOW HEALTH CIC)</cp:lastModifiedBy>
  <cp:revision>38</cp:revision>
  <dcterms:created xsi:type="dcterms:W3CDTF">2025-01-02T10:37:43Z</dcterms:created>
  <dcterms:modified xsi:type="dcterms:W3CDTF">2025-03-24T11:19:58Z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