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880" r:id="rId2"/>
    <p:sldId id="1881" r:id="rId3"/>
    <p:sldId id="1882" r:id="rId4"/>
    <p:sldId id="1883" r:id="rId5"/>
    <p:sldId id="1884" r:id="rId6"/>
    <p:sldId id="1885" r:id="rId7"/>
    <p:sldId id="1886" r:id="rId8"/>
    <p:sldId id="1887" r:id="rId9"/>
    <p:sldId id="1888" r:id="rId10"/>
    <p:sldId id="1889" r:id="rId11"/>
    <p:sldId id="1890" r:id="rId12"/>
    <p:sldId id="1891" r:id="rId13"/>
    <p:sldId id="1892" r:id="rId14"/>
    <p:sldId id="1893" r:id="rId15"/>
    <p:sldId id="1894" r:id="rId16"/>
    <p:sldId id="1895" r:id="rId17"/>
    <p:sldId id="1896" r:id="rId18"/>
    <p:sldId id="1897" r:id="rId19"/>
    <p:sldId id="18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03480-93E8-4704-8C61-CD588F04ED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6500-5C2D-418B-AD6F-10CF42871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0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70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3AC8-2003-CCAB-B562-ABBBA753B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0ED31-EBF8-4C6E-6613-C29FAC7EC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F53A2-40E6-E279-8BF4-4F812288C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AAE4B-6A37-CEC0-9053-83368B0F2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67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E62D0-2C31-8C38-9314-B3DDBD08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68307-BD9A-70A0-0AB2-6EFE3917C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C0A07-784A-33A6-BED0-7B263677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92800-719C-5155-4632-E233AADFD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93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BC17-EF0B-6DF9-B287-3C92ABE0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80987-3A8E-FAB3-AD22-7CCDA0AE1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D62E8-17D2-7DD9-8330-3131C4DF8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E6600-0A01-87A6-F454-0B576BF02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42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BBD3D-2653-4C04-D5A9-70807B2BA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79C7F-3F08-46B0-C46C-2C8A4A4D1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A82E7-54A2-4804-DDAF-367FAD2CF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7BCD-90C9-A96C-AE8D-71E477392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8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2C970-B6FF-06C7-95D2-42786FBE7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1431E-AF6E-44CA-05D7-E4DF970DD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905D7-9141-9A6D-2ABD-746432C6A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7F66-8C36-C0E1-5E37-F9F487964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8454C-AE43-6B23-F87F-93BFCA2BD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03D35-AF58-B78B-4AA3-4D7E2D949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3B18B-1171-A623-8C0F-310B83416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D92C6-20AB-3031-7DD8-5BA83FF20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78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68A2F-0988-9FC5-AED3-0E03E476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770CD-30C3-A456-A250-8024F4358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833A8-2336-56CB-AE7E-E75652972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e, untruths can be seen as strategic therapeutic interventions. Their use is sometimes compared to use of psychotropic drugs in this area; for example, they should be employed with caution and only in situations where other approaches have been trialled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4D97D-42AC-275A-89C7-CED8DB8F1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7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8FE6-C8BB-E35E-CA89-0D2814060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8A520-D7C3-0A08-99D7-133B1395B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F865D-E9D3-BEF2-4BB4-596507ED9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78CF7-A5FF-469E-DF0A-7549B3C6E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5B261-1158-2D06-1E3F-58976E25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F6603-0DC7-4DB6-C652-AB1596E61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35352-8FF6-C276-14C5-F9CB0C360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1BEFF-D02B-E08A-748A-A15D483E1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7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D6739-1DE5-7B2D-F5D2-F20F8090C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16911-3726-D1C3-34E0-C2C186B21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236D5-F455-9A96-57B3-4F31883D6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Usually 6-8 years of gradual decline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1CE1-9450-2E52-9484-1ABDD0DD2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24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F9CB4-21B9-9CDE-FB03-795B7635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B852A-936E-DD74-36E4-0752786B8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D4D5D-A48A-3555-8F04-6D8D5EEC9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C0FE-DC58-157F-144D-316202AD4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0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44591-F3B7-1E91-E1EF-7945766CC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7C6B2D-A7B4-CFF8-0049-6DF9A92F0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7CB88-BB83-F9FA-407E-E00421486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2DD4C-C7F6-B0E6-D29F-1FBAA2112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0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CAB15-76EC-A82A-647B-464E2C073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04DFC-62E5-5E94-A0B9-2E8003ABC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08F60-0F97-4D9D-B359-B3500536B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3645F-7277-2F5A-6F53-F3CBDC130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5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86D5-62BE-C9A0-0764-F5A3C5147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01C45-2962-E225-2A17-63C42817B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0D1F-5075-83BD-5550-DEFE367A7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43CB3-95C7-37DA-4B63-AEC2CC44C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5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04EE6-B8E9-F137-C561-913C7355C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902DC-7109-E041-E66A-2468AFA7A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0B4C1-1847-287E-4C8E-35F0B5C59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6C796-C33F-8E97-A8CD-7E805D2CB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9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D1B5-82AA-9712-3AAF-CB7CAD0B9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D41A4-AFE6-E542-C9ED-74FD998EA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A42D4-DEB5-4889-CE48-4EB530FE3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408A-1C9F-5981-F5BA-B7E8655BB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36500-5C2D-418B-AD6F-10CF4287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3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9832-78A2-5D15-2E32-B5CBE866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39A02-402E-D23C-AC0A-C18BECB60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40F7-7FA0-22AF-3625-87271475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FD6EF-FAB2-59BD-EC67-062DDF2C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6E6D-3164-A305-C7CA-FC78E9D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7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2BE9-46A3-FAE6-D71E-5C343B2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476B0-DE10-D479-E777-D5C8B2012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9364B-D214-2F29-0B0E-919AF614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40397-ADA7-C5F7-D83B-98EB6465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D7B-DDD1-FC74-23C7-B1E5A18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7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4669F-4B4C-34B0-438A-C76AA29EC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8717F-59A0-7567-7BFD-EC77D211C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C434-6FCC-4D7D-EEBB-37C3D97D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28FF3-E15E-02A6-9C32-26A3255F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3AEC-6BAB-C25C-CA88-E2EC0A1E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3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00BC-A351-D144-7D9C-85465E69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CAD0-A0DB-96AD-14F1-E3643C959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4E9B-F790-C662-57B9-0FCB84C8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5FFF2-9E75-6C8C-5933-CD3823C6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5270-3D81-9F5E-B2D3-CA38FD9B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2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DC22-C1C1-F1C6-A88C-92D91033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91A4-3F24-0615-1029-454C5FA2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ABAF9-290C-C3E9-1F82-9F67474F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47BB-4451-458B-23BC-9FB1F740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84ECE-F6BB-156D-A25A-A2D9F5A2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3368-E2ED-40F7-FC7C-6C9E466B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54AE-6462-B28F-28AA-3F36EA02F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DAFCD-7A87-69CC-E30F-B93E60E8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4F22E-F834-52C3-8187-C2FF80D5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C4E32-0AD7-535A-00C7-B0D91613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71D26-F60F-82F1-2F9B-70468F40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23BC-08F8-313E-BCAC-0DD5AE73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A2BCD-9F54-62E8-602B-7BCC8472E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C3D74-7CFD-271C-8DC5-9B60996F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D2AF8-439E-4737-5B19-022AB7740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74235-A69B-4D06-5784-9E68CFD37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21DE9-A49D-5CF0-8036-802DF4D6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52B24-5598-E373-95B5-B6F2DC4A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679D-5AC7-8F9C-84FC-E5C14E01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42B0-9F86-F74D-3E27-51DBB5D5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20769-B802-817A-2A12-A111EFBB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36399-C4A0-DB01-69D9-A0CCA8C3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B5116-351D-6A48-00B2-56AFFD18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1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2C84E-7DEA-4428-3B3E-394E6510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0D312-F52C-3BED-9D89-1BA8EE74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FDD4-7013-3E10-F9BF-26149178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3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5FBB-6DC8-45E9-B882-42E95EA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3E2A-8931-8357-C6BB-12B484D8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B555B-F7CF-7365-B5C5-541E4718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5A293-DFF4-0C47-EE94-F0B6F965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4060F-A2E0-3822-AC73-1C9FBA2B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FB2C0-010F-5DCA-223E-9BA25525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5501-DD94-FFC3-B777-13DD5325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545C2-B6F2-1CB6-B2FC-381E1551E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5475A-99E5-8F41-AFFF-5BD21E84D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6C5FF-BE72-7F41-C481-19F40454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6C006-7E66-F12D-021A-2A614D15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5317A-1925-EF72-EC73-2D10B92A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2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E30CA-F053-C85F-B5D4-04244B94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08D9-B639-A18B-700C-593C3D5B7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94F8E-E7E9-BCB2-1F81-D120F365C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D241F-4780-4405-8D63-06A7AE24FED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C9047-85C5-48CA-517A-E249CDD5A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82A6-C3B4-D84C-D05A-9D536214B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FEE7A-B6B0-43A0-8883-50E1A95CB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88130017?msockid=25d352d07a026938000546797b2568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wallhospicecare.co.uk/our-community-services/bereavement-suppor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ict.org.uk/spict-4all/" TargetMode="External"/><Relationship Id="rId3" Type="http://schemas.openxmlformats.org/officeDocument/2006/relationships/hyperlink" Target="https://dementiastatistics.org/about-dementia/deaths/" TargetMode="External"/><Relationship Id="rId7" Type="http://schemas.openxmlformats.org/officeDocument/2006/relationships/hyperlink" Target="http://doclibrary-rcht-intranet.cornwall.nhs.uk/DocumentsLibrary/RoyalCornwallHospitalsTrust/Forms/FormsToPrint/Accessible/Specialty/PalliativeAndEndOfLifeCare/CHA4308MyAdvanceCarePla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and.nhs.uk/south/wp-content/uploads/sites/6/2022/02/rockwood-frailty-scale_.pdf%20Accessed%20on%2017/04/2025" TargetMode="External"/><Relationship Id="rId5" Type="http://schemas.openxmlformats.org/officeDocument/2006/relationships/hyperlink" Target="https://www.mentalhealth.org.uk/sites/default/files/2022-09/MHF-dementia-truth-inquiry-report.pdf" TargetMode="External"/><Relationship Id="rId4" Type="http://schemas.openxmlformats.org/officeDocument/2006/relationships/hyperlink" Target="https://www.dementiauk.org/wp-content/uploads/dementia-uk-template-advanced-care-plan.pdf%20accessed%20on%2029/05/2025" TargetMode="External"/><Relationship Id="rId9" Type="http://schemas.openxmlformats.org/officeDocument/2006/relationships/hyperlink" Target="https://www.racgp.org.au/getattachment/55aea74c-fbe9-4d01-8cbc-425948225cb8/Palliative-care.aspx%20Accessed%20on%2017/04/20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library-rcht-intranet.cornwall.nhs.uk/DocumentsLibrary/RoyalCornwallHospitalsTrust/Forms/FormsToPrint/Accessible/Specialty/PalliativeAndEndOfLifeCare/CHA4308MyAdvanceCarePla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dementiauk.org/wp-content/uploads/dementia-uk-template-advanced-care-pla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D94A-8352-A6D4-FF2B-398E917B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rgbClr val="FFFFFF"/>
                </a:solidFill>
              </a:rPr>
              <a:t>End of Life and dementia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02EE3-DBF9-B83F-744D-8E7E8BEA1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Paul Cadger – Dementia Education Lead</a:t>
            </a:r>
          </a:p>
        </p:txBody>
      </p:sp>
    </p:spTree>
    <p:extLst>
      <p:ext uri="{BB962C8B-B14F-4D97-AF65-F5344CB8AC3E}">
        <p14:creationId xmlns:p14="http://schemas.microsoft.com/office/powerpoint/2010/main" val="12607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36331-5C5E-7006-137C-9B82372B1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E76846-C37E-B7F0-B80F-ED7FC541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894B54-B407-4199-3DA6-A6E0CA60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6B4696-EC2A-287B-0897-D3A44718A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59508-74CF-5427-FE78-B42EDE1CB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659036-5856-9793-B8B2-748525F0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F5B48-67AA-9B9A-C09D-364EA847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planning ahead / capacity – Benefits of ACP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776A77-33FD-C4B4-E814-B022206F0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AB0F5-A089-520A-3B9B-71C0E1B732C4}"/>
              </a:ext>
            </a:extLst>
          </p:cNvPr>
          <p:cNvSpPr txBox="1"/>
          <p:nvPr/>
        </p:nvSpPr>
        <p:spPr>
          <a:xfrm>
            <a:off x="468446" y="1771915"/>
            <a:ext cx="8915861" cy="4911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Benefits of Advance Care Planning for People with Dementia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Preserves Autonomy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ego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Ensures the person’s values and preferences guide future care, even if they can’t express them later.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Reduces Family Stress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ego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Loved ones won’t have to guess or make difficult decisions in a crisis.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Improves Quality of Care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ego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Aligns medical interventions with the person’s goals and comfort.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Promotes Dignity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ego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Respects the individual’s wishes about life-sustaining treatments, living arrangements, and end-of-life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Encourages Open Communication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egoe Sa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Strengthens trust and understanding between the person, their family, and healthcare providers.</a:t>
            </a:r>
          </a:p>
        </p:txBody>
      </p:sp>
    </p:spTree>
    <p:extLst>
      <p:ext uri="{BB962C8B-B14F-4D97-AF65-F5344CB8AC3E}">
        <p14:creationId xmlns:p14="http://schemas.microsoft.com/office/powerpoint/2010/main" val="15679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00F68-1763-D383-3443-A753E3A11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598631-999B-77D5-12AB-46ECCD83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3582E-F26D-C432-92AB-52FA0A830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2D046A-2FFA-425B-ECA8-652699FF1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C66BA7-B168-BB92-1B78-F71E05E0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831A3-82AB-AE1C-3A68-8FB7BBBF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E9D3-3FF0-6761-D651-8F4C4A7D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planning ahead / capacity – How to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031B9C-88B3-35B7-A0D7-5ED7AE2D8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B934D2-0B00-AA43-C23A-2AEAAB9FBCE2}"/>
              </a:ext>
            </a:extLst>
          </p:cNvPr>
          <p:cNvSpPr txBox="1"/>
          <p:nvPr/>
        </p:nvSpPr>
        <p:spPr>
          <a:xfrm>
            <a:off x="369021" y="1697606"/>
            <a:ext cx="8785612" cy="4780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97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Ways to Discuss ACP with Someone Living with Dementia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1. Choose the Right Time and Setting (quiet, familiar, fatigue)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2. Use Simple, Reassuring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“Let’s talk about what matters most to you as we plan for the future.”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3. Break It Into Small Conversations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Start with values: “What makes a good day for you?”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Then move to preferences: “If you were very sick, what would you want us to know?”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4. Involve Trusted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Include family members or friends the person trusts.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5. Use Visual Aids or Written Prompts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Tools like “My Wishes” or “Five Wishes” documents can help guide the conversation.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6. Revisit the Conversation Over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egoe Sans"/>
                <a:ea typeface="+mn-ea"/>
                <a:cs typeface="+mn-cs"/>
              </a:rPr>
              <a:t>Dementia is progressive, so revisit and update the plan as needed.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C6D27-B861-E56C-6FC9-E116C9FB0242}"/>
              </a:ext>
            </a:extLst>
          </p:cNvPr>
          <p:cNvSpPr txBox="1"/>
          <p:nvPr/>
        </p:nvSpPr>
        <p:spPr>
          <a:xfrm>
            <a:off x="9377959" y="5555072"/>
            <a:ext cx="28140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WHAT MATTERS TO ME 4K_click CC for subtitles on Vimeo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76BBB-3578-D7C0-EB1F-770967839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EEEB06-1FBA-5285-D1AB-B5FD794E9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BE52A-9B8C-7FBC-2E69-B257C3606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D0644-8262-831C-5605-8A599EB2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68E43F-2B2B-97E2-7F9F-DACD8A161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C61D22-5329-939F-2D76-ADD715F2F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F7BFE-CB55-8055-30F9-3045A0EA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Early identification = better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9AA32-D206-FB4B-B9A9-BA8437ABD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6215F-D562-7A47-342B-A4A441376714}"/>
              </a:ext>
            </a:extLst>
          </p:cNvPr>
          <p:cNvSpPr txBox="1">
            <a:spLocks/>
          </p:cNvSpPr>
          <p:nvPr/>
        </p:nvSpPr>
        <p:spPr>
          <a:xfrm>
            <a:off x="293063" y="1752600"/>
            <a:ext cx="11264527" cy="4909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Anticipatory medications – prescribed at end of life (just in case scenario)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Anxiety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Delirium / agitation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Nausea and vomiting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Breathlessness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Seizures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Haemorrhage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60CA73-3589-86EC-5B0C-984FC8C29336}"/>
              </a:ext>
            </a:extLst>
          </p:cNvPr>
          <p:cNvSpPr/>
          <p:nvPr/>
        </p:nvSpPr>
        <p:spPr>
          <a:xfrm>
            <a:off x="6900530" y="3812791"/>
            <a:ext cx="4019107" cy="21211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ensure comfort and wellbeing are maximised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1A328-0EDE-00C6-37B7-4EB42343A056}"/>
              </a:ext>
            </a:extLst>
          </p:cNvPr>
          <p:cNvSpPr txBox="1"/>
          <p:nvPr/>
        </p:nvSpPr>
        <p:spPr>
          <a:xfrm>
            <a:off x="3349043" y="5445572"/>
            <a:ext cx="2105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Co-morbidities rather than dementia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29B9023-6502-8470-B69C-29326BCC7CB3}"/>
              </a:ext>
            </a:extLst>
          </p:cNvPr>
          <p:cNvSpPr/>
          <p:nvPr/>
        </p:nvSpPr>
        <p:spPr>
          <a:xfrm>
            <a:off x="2753833" y="5445572"/>
            <a:ext cx="552893" cy="923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05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709BF-ADD3-3650-A743-074A8551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FD7F04-6094-9335-21C3-196892F1F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319EA-2735-E84B-26DB-D4DA00E6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FD8324-62CE-9290-BF42-E133E9BC1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F79A6-06AE-5F14-C619-D8097BF34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BE67A-D8A4-16EC-26D3-63B28763D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24D58-C3EB-36FA-2269-644CFC28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of life –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1A02-5C50-08D1-6D8C-1613A7A101D9}"/>
              </a:ext>
            </a:extLst>
          </p:cNvPr>
          <p:cNvSpPr txBox="1">
            <a:spLocks/>
          </p:cNvSpPr>
          <p:nvPr/>
        </p:nvSpPr>
        <p:spPr>
          <a:xfrm>
            <a:off x="293063" y="1692888"/>
            <a:ext cx="7498387" cy="450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of family and carers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 form (accessible and reviewed regularly)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to stop antibiotics, blood tests, intravenous meds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to stop recording vital signs (sleep-wake cycle)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Preferred place of death, transport if in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Eating, drinking and swallowing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8D7417-038A-182D-EBB0-CDBFA5D2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0" y="659219"/>
            <a:ext cx="44005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B96D2-6172-1209-C370-7CC409410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B90A0B-B97D-66EF-9E9C-FCA7E00FF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3EA18-C4C6-A690-AD01-E8C6C359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8264E-B205-2B58-7679-5F32AEB5F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7222A2-ADD2-7E89-C7ED-BC1472ABE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9796EB-3622-7BB5-5A82-C321CD57C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BA839-7D25-9DA7-4484-646D98FA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pain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3F6196-E0C4-7816-A83F-DA300F0F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357" y="2403727"/>
            <a:ext cx="4695579" cy="307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Pain assessment tools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RCHT – PAINAD (PAIN in Advanced Dementia)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CFT – Abbey pain scale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in Impaired Cognition Scale (PAIC)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Checklist of Nonverbal Pain Indicators (CNPI)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68DD11-A591-D173-BE4D-2B5291FBB61F}"/>
              </a:ext>
            </a:extLst>
          </p:cNvPr>
          <p:cNvSpPr txBox="1">
            <a:spLocks/>
          </p:cNvSpPr>
          <p:nvPr/>
        </p:nvSpPr>
        <p:spPr>
          <a:xfrm>
            <a:off x="293064" y="2019083"/>
            <a:ext cx="6026510" cy="4179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to managing pain well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Unable to communicate feelings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Can’t remember what pain 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Unable to identify where pain is located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 in thinking behaviours indicating pain are “symptoms of the person’s dementia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#NOF receive 1/3 analgesia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RCHT NAD 2020 – non-verbal patient still asked to score pain 0-10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7C1D7-67E1-F0FD-0885-1930FD9BC715}"/>
              </a:ext>
            </a:extLst>
          </p:cNvPr>
          <p:cNvSpPr/>
          <p:nvPr/>
        </p:nvSpPr>
        <p:spPr>
          <a:xfrm>
            <a:off x="6480145" y="5475767"/>
            <a:ext cx="541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Assess pre/post </a:t>
            </a:r>
          </a:p>
        </p:txBody>
      </p:sp>
    </p:spTree>
    <p:extLst>
      <p:ext uri="{BB962C8B-B14F-4D97-AF65-F5344CB8AC3E}">
        <p14:creationId xmlns:p14="http://schemas.microsoft.com/office/powerpoint/2010/main" val="71162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01E96-C639-0DF9-D27B-77C5B2ED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1D95F9-761F-7EA8-B6F8-E8625FE91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4AB8D0-EC7A-70AA-465A-91572E59D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94113-24BA-B2E0-93D6-B6D9C9E0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DC08A9-FBE6-75C3-4847-9C10CE83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9105C7-2E76-C13A-1D80-80BC8B174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C0E49-1AD4-F62D-E78E-9B88F146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Connection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1CC00A-B1D5-8396-451D-32960E4C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6306-6E75-3A5A-21CE-69E1342FCCF6}"/>
              </a:ext>
            </a:extLst>
          </p:cNvPr>
          <p:cNvSpPr txBox="1">
            <a:spLocks/>
          </p:cNvSpPr>
          <p:nvPr/>
        </p:nvSpPr>
        <p:spPr>
          <a:xfrm>
            <a:off x="293063" y="2019083"/>
            <a:ext cx="10775429" cy="417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Senses - Namaste care – touch, taste, smell, sight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Reminiscing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not know your name, but will know you are a person helping to make them feel safe and loved”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7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7E3E5C-EA68-BB27-5AF4-9CB0FF41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D9CCBA-2282-876B-AAD4-14CC05B02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1334E-1F95-7820-DB47-48271C7BA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AF1A7-FC1B-1359-720F-09A81ECBF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EED90-CF94-E64C-5D9A-1317E9941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BA2A1-B823-A03A-0D54-46FA4A46D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F1BC9-6EC8-8342-C6EE-4C6D4128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delirium vs terminal restlessness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085E9-2AEF-52EF-7903-86F63CBDB43C}"/>
              </a:ext>
            </a:extLst>
          </p:cNvPr>
          <p:cNvSpPr txBox="1"/>
          <p:nvPr/>
        </p:nvSpPr>
        <p:spPr>
          <a:xfrm>
            <a:off x="95920" y="1597432"/>
            <a:ext cx="6825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Terminal restlessness is a form of delirium. However, not reversible as associated with dying itself (last few days/hours).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Investigate any underlying cause (PINCHME) more proactive with sedative and antipsychotics than delirium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still evaluate treatment plan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Supportive care for family, understand medication to reduce distress not hasten death 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C15D1BB8-C232-1BB8-4727-5EC0489FEE84}"/>
              </a:ext>
            </a:extLst>
          </p:cNvPr>
          <p:cNvSpPr/>
          <p:nvPr/>
        </p:nvSpPr>
        <p:spPr>
          <a:xfrm>
            <a:off x="6921797" y="1700583"/>
            <a:ext cx="1073887" cy="99944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241688E4-2E9D-D675-68F3-E242144E7DEE}"/>
              </a:ext>
            </a:extLst>
          </p:cNvPr>
          <p:cNvSpPr/>
          <p:nvPr/>
        </p:nvSpPr>
        <p:spPr>
          <a:xfrm>
            <a:off x="6921795" y="2848302"/>
            <a:ext cx="1073887" cy="99944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48CF7C8F-6F11-8B48-4408-0DC67E5F8163}"/>
              </a:ext>
            </a:extLst>
          </p:cNvPr>
          <p:cNvSpPr/>
          <p:nvPr/>
        </p:nvSpPr>
        <p:spPr>
          <a:xfrm>
            <a:off x="6921795" y="4036151"/>
            <a:ext cx="1073887" cy="99944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57DDA60F-BFE5-3B64-1EAB-CFA06C77F592}"/>
              </a:ext>
            </a:extLst>
          </p:cNvPr>
          <p:cNvSpPr/>
          <p:nvPr/>
        </p:nvSpPr>
        <p:spPr>
          <a:xfrm>
            <a:off x="6921796" y="5292755"/>
            <a:ext cx="1073887" cy="99944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EA356F-7423-61F6-F116-01AE75549511}"/>
              </a:ext>
            </a:extLst>
          </p:cNvPr>
          <p:cNvSpPr txBox="1"/>
          <p:nvPr/>
        </p:nvSpPr>
        <p:spPr>
          <a:xfrm>
            <a:off x="8115299" y="1779687"/>
            <a:ext cx="39807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+mn-cs"/>
              </a:rPr>
              <a:t>♂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vasc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dementia, stopped eating 1 week ago, past 24hrs fidgeting, shouting for help, scared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Investigate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PINCHME, this is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 environment – namaste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Delirium care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Evaluate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resolution add medication to reduce distress (low and slow)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Evaluate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Titrate – breathing slows, agitation reduces, no longer shouting or scared</a:t>
            </a:r>
          </a:p>
        </p:txBody>
      </p:sp>
    </p:spTree>
    <p:extLst>
      <p:ext uri="{BB962C8B-B14F-4D97-AF65-F5344CB8AC3E}">
        <p14:creationId xmlns:p14="http://schemas.microsoft.com/office/powerpoint/2010/main" val="490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2831A-877B-A526-4A49-872BBBFC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2506B-BA1E-9651-3CC7-6E7F7EFF0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F4AEF-6123-38B9-CAE5-52306F05E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ECEFE-92E1-071D-A246-E4CA2212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C22D8-84D2-DA9A-A44B-E5F15611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7DF1D-2D3D-0C76-9523-CC82BBDC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85472-00A2-B0A8-7DC1-63009918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Supporting loved ones and carers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4EB6A6-4B6D-5258-ED34-539FC53B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CC0D-EF6F-6961-C9CB-AF959B8EA43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8303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Individualised care –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matters to the person dying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Involve those closest to the person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Optimise symptom management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Mouthcare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Comfort feeding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identifying funeral arrangements if not pre-arranged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 what to expect when their loved one reaches the end of life – prepare them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cultural, spiritual and religious needs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Bereavement Support with Cornwall Hospice Care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9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37DE5-D19D-6F49-C45A-59440357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68272-C551-3C02-FA3F-CD12323D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40B0-0452-3490-C7DC-411E4A5EB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334DB-B234-7B3D-84D8-433768000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D0087-589A-F37B-F63B-ABDFE0B7B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B90E1-8B61-3AF3-2B96-25119831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ABF6A-25CC-50F6-6212-280520E6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Supporting a person living with dementia through grief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499DD2-5F39-05E1-3859-11BA8606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40" y="2190307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CEAD933-6E50-E250-D5C6-A0F3710C0066}"/>
              </a:ext>
            </a:extLst>
          </p:cNvPr>
          <p:cNvSpPr/>
          <p:nvPr/>
        </p:nvSpPr>
        <p:spPr>
          <a:xfrm>
            <a:off x="321207" y="2441487"/>
            <a:ext cx="3359889" cy="95410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“Where is my mum??”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55A8-EEA6-1003-5EE1-3E7D3E58163F}"/>
              </a:ext>
            </a:extLst>
          </p:cNvPr>
          <p:cNvCxnSpPr>
            <a:cxnSpLocks/>
          </p:cNvCxnSpPr>
          <p:nvPr/>
        </p:nvCxnSpPr>
        <p:spPr>
          <a:xfrm>
            <a:off x="3965945" y="1887178"/>
            <a:ext cx="0" cy="1516814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818E737-C119-1A3B-EACB-90040A814A04}"/>
              </a:ext>
            </a:extLst>
          </p:cNvPr>
          <p:cNvSpPr/>
          <p:nvPr/>
        </p:nvSpPr>
        <p:spPr>
          <a:xfrm>
            <a:off x="4611911" y="2452354"/>
            <a:ext cx="3774557" cy="95163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“I want to see my husband?”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6A6B3-91FC-3267-FCBD-E5A60879F31C}"/>
              </a:ext>
            </a:extLst>
          </p:cNvPr>
          <p:cNvSpPr txBox="1"/>
          <p:nvPr/>
        </p:nvSpPr>
        <p:spPr>
          <a:xfrm>
            <a:off x="971400" y="1781513"/>
            <a:ext cx="265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Long ago grief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A73CE-4940-B896-2E9D-C4ABA8AB6430}"/>
              </a:ext>
            </a:extLst>
          </p:cNvPr>
          <p:cNvSpPr txBox="1"/>
          <p:nvPr/>
        </p:nvSpPr>
        <p:spPr>
          <a:xfrm>
            <a:off x="5571755" y="1773100"/>
            <a:ext cx="265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Recent grief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02907-F132-4DA2-3DF3-D53B659A11DD}"/>
              </a:ext>
            </a:extLst>
          </p:cNvPr>
          <p:cNvSpPr txBox="1"/>
          <p:nvPr/>
        </p:nvSpPr>
        <p:spPr>
          <a:xfrm>
            <a:off x="269750" y="5772585"/>
            <a:ext cx="227521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Entitled to grieve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9182C5-82A2-1245-B185-FCA0CCA96BF2}"/>
              </a:ext>
            </a:extLst>
          </p:cNvPr>
          <p:cNvSpPr txBox="1"/>
          <p:nvPr/>
        </p:nvSpPr>
        <p:spPr>
          <a:xfrm>
            <a:off x="1051301" y="5308062"/>
            <a:ext cx="265430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Distraction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E96DB4-9A16-0154-1BA8-CD5E6779D858}"/>
              </a:ext>
            </a:extLst>
          </p:cNvPr>
          <p:cNvSpPr txBox="1"/>
          <p:nvPr/>
        </p:nvSpPr>
        <p:spPr>
          <a:xfrm>
            <a:off x="2298551" y="5773697"/>
            <a:ext cx="19088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Timeliness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C3645-C5C3-D720-0397-CEC468402670}"/>
              </a:ext>
            </a:extLst>
          </p:cNvPr>
          <p:cNvSpPr txBox="1"/>
          <p:nvPr/>
        </p:nvSpPr>
        <p:spPr>
          <a:xfrm>
            <a:off x="3074581" y="6263668"/>
            <a:ext cx="26543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Therapeutic lie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09493B-DF5F-538C-3803-F9B8262797C9}"/>
              </a:ext>
            </a:extLst>
          </p:cNvPr>
          <p:cNvSpPr txBox="1"/>
          <p:nvPr/>
        </p:nvSpPr>
        <p:spPr>
          <a:xfrm>
            <a:off x="2911849" y="5119091"/>
            <a:ext cx="335796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Validation principle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87EED3-CA8A-CC59-BDFE-ED3AC727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73" y="4475534"/>
            <a:ext cx="4519491" cy="20985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0962E3-C0BC-F43F-39BF-FDC72F3E45B9}"/>
              </a:ext>
            </a:extLst>
          </p:cNvPr>
          <p:cNvSpPr txBox="1"/>
          <p:nvPr/>
        </p:nvSpPr>
        <p:spPr>
          <a:xfrm>
            <a:off x="9448101" y="2417555"/>
            <a:ext cx="2220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https://www.mentalhealth.org.uk/sites/default/files/2022-09/MHF-dementia-truth-inquiry-report.pdf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CDF74F9-51D6-4685-CF35-42A42BA58CFA}"/>
              </a:ext>
            </a:extLst>
          </p:cNvPr>
          <p:cNvSpPr/>
          <p:nvPr/>
        </p:nvSpPr>
        <p:spPr>
          <a:xfrm>
            <a:off x="10153648" y="4189026"/>
            <a:ext cx="244992" cy="3829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686A2DD-BE42-EDD9-C5DC-931464023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08" y="3690500"/>
            <a:ext cx="7002640" cy="1023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22B1-9729-B26F-B372-12411451BF15}"/>
              </a:ext>
            </a:extLst>
          </p:cNvPr>
          <p:cNvSpPr txBox="1"/>
          <p:nvPr/>
        </p:nvSpPr>
        <p:spPr>
          <a:xfrm>
            <a:off x="691886" y="4798815"/>
            <a:ext cx="221996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341100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ED284-6AAF-9CD6-EF5B-98390D827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52BAB93-256B-2F4E-5E32-290E94645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2FE77F-63EE-05AD-4CA9-7C92169A8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B4BC8-0993-391B-9193-A1A90A83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D4FD58-14AC-39D2-76E5-3ED01DCA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42F140-EC38-FDAF-F523-4FA307AA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8F64-B224-E284-3386-7BF86927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8676FD-9AEC-7F9D-C2A0-B6B955F0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8260C-115D-3751-6865-9DEA16C95269}"/>
              </a:ext>
            </a:extLst>
          </p:cNvPr>
          <p:cNvSpPr txBox="1"/>
          <p:nvPr/>
        </p:nvSpPr>
        <p:spPr>
          <a:xfrm>
            <a:off x="459350" y="1955765"/>
            <a:ext cx="105793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Alzheimer’s research UK (2025) Deaths due to dementia available 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https://dementiastatistics.org/about-dementia/deaths/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Accessed on 17/04/2025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Dementia UK (2025) My advance care plan available 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https://www.dementiauk.org/wp-content/uploads/dementia-uk-template-advanced-care-plan.pdf accessed on 29/05/2025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Foundation (2016) What is truth? An inquiry about truth and lying in dementia care. Available 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https://www.mentalhealth.org.uk/sites/default/files/2022-09/MHF-dementia-truth-inquiry-report.pdf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accessed on 29/05/2025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Moorhouse P, Rockwood K. Frailty and its quantitative clinical evaluation R Coll Physicians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Edinb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2012;42:333-340. Available 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6"/>
              </a:rPr>
              <a:t>https://www.england.nhs.uk/south/wp-content/uploads/sites/6/2022/02/rockwood-frailty-scale_.pdf Accessed on 17/04/2025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Royal Cornwall Hospitals NHS Trust (2023) My advance care plan available 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http://doclibrary-rcht-intranet.cornwall.nhs.uk/DocumentsLibrary/RoyalCornwallHospitalsTrust/Forms/FormsToPrint/Accessible/Specialty/PalliativeAndEndOfLifeCare/CHA4308MyAdvanceCarePlan.pdf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 on 29/05/2025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University of Edinburgh (2025) Supportive and Palliative Care Indicators Tool SPICT4ALL 2025 available 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https://www.spict.org.uk/spict-4all/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accessed on 17/04/2025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Royal Australian College of General Practitioners. RACGP aged care clinical guide (Silver Book). 5th edition. East Melbourne, Vic: RACGP, 2019, 2020. Available at 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https://www.racgp.org.au/getattachment/55aea74c-fbe9-4d01-8cbc-425948225cb8/Palliative-care.aspx Accessed on 17/04/2025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3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6361-6E60-548D-EA72-6852C1F2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E62B5-1460-D481-EA43-FA01CDF0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7750"/>
            <a:ext cx="9723438" cy="3684588"/>
          </a:xfrm>
        </p:spPr>
        <p:txBody>
          <a:bodyPr/>
          <a:lstStyle/>
          <a:p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dementia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 palliative illness </a:t>
            </a:r>
          </a:p>
          <a:p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end of life in dementia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for dementia and end of life</a:t>
            </a: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loved ones and carers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Supporting someone with dementia with recent and historic bereavement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8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2137E0-47AA-9C16-354A-3CD092F3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F92CAC-F39A-210D-4C46-A6615884C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DA1FB-DDC6-501C-D299-9973A08DE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64AC0-6A92-C269-C1CB-E909B424E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5D7F3-E6D3-68D6-66A8-0CD4BCF7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A81B0C-1FE3-1DFE-D207-5822FBDB7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95191-A7F5-AB61-6115-0C54D38A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Quick statistics end of life and dementia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B4F254-C4E5-C859-674F-F10EB8C9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A63EF0-0307-B8EF-332C-75F43099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85" y="2090045"/>
            <a:ext cx="7146223" cy="43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EC35A-D911-F87D-921F-B9A67F910A74}"/>
              </a:ext>
            </a:extLst>
          </p:cNvPr>
          <p:cNvSpPr txBox="1"/>
          <p:nvPr/>
        </p:nvSpPr>
        <p:spPr>
          <a:xfrm>
            <a:off x="255662" y="2280286"/>
            <a:ext cx="4794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Dementia is leading cause of death in UK (11.3%)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top 10 causes of death only one without a cure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Nearly 2x the number of women died of dementia than men in ’22 (42,000 / 24,000)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Since 2011 dementia leading cause of death for women, for men it remains heart disease</a:t>
            </a:r>
          </a:p>
        </p:txBody>
      </p:sp>
    </p:spTree>
    <p:extLst>
      <p:ext uri="{BB962C8B-B14F-4D97-AF65-F5344CB8AC3E}">
        <p14:creationId xmlns:p14="http://schemas.microsoft.com/office/powerpoint/2010/main" val="199599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9B85A-F1D3-E4DB-DC8A-AD3445E2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90C26FD-D232-B6F3-EC12-63AF5C736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B11E3-2A41-440F-9833-9480E419B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2463-95C4-798B-6AC6-8FDE77D52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B7B18D-9310-1E62-3FE7-24DFE3A4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4FF8F6-C9C2-9A64-B084-3972BD0FE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45F2-E915-AD62-DD71-66FCFEC7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Why is dementia palliative and a cause of death?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3251B5-79D8-3111-D4E9-0A9F2CB1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235" y="2552886"/>
            <a:ext cx="4695579" cy="2720863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Cause of death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subarachnoid haemorrhage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	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Fall  		   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   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Reduced refle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xes, malnutrition, dehydration, weak immune system, recurrent infections, deconditioned, delirium, etc….		     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Dementia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42B0B-8F96-37B3-4A65-FACDF8ACDB71}"/>
              </a:ext>
            </a:extLst>
          </p:cNvPr>
          <p:cNvSpPr/>
          <p:nvPr/>
        </p:nvSpPr>
        <p:spPr>
          <a:xfrm>
            <a:off x="1290579" y="1835506"/>
            <a:ext cx="9610837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What is the difference between palliative and end of life care?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453D8-F474-12EC-0E5B-87D969F4E64E}"/>
              </a:ext>
            </a:extLst>
          </p:cNvPr>
          <p:cNvSpPr/>
          <p:nvPr/>
        </p:nvSpPr>
        <p:spPr>
          <a:xfrm>
            <a:off x="1924301" y="5467790"/>
            <a:ext cx="87905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196B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When would the “dying/terminal phase” commence?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D41DE-32DF-6F2D-EEF4-4FD31E42A318}"/>
              </a:ext>
            </a:extLst>
          </p:cNvPr>
          <p:cNvSpPr txBox="1"/>
          <p:nvPr/>
        </p:nvSpPr>
        <p:spPr>
          <a:xfrm>
            <a:off x="542260" y="2538698"/>
            <a:ext cx="6900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forms of dementia are progressive disease of the brain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 indirect link between dementia and actual cause of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Aspirational pneumonia 30% of dementia related deaths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Malnutrition and dehydration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Recurrent infections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1045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80965-72F2-1FF1-444A-952CB84F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39D845-7169-6098-3F5C-1DDAF4B09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E944B9-A668-C53B-9DDC-728666D6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B2AB9-B905-B89C-55E0-D2B07A3FE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51974-F7E5-E9D6-6AC3-C15741D25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8309D-492B-C6B0-DF09-4A8CD97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C836D-3B9F-44E7-BB85-E89B61FE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Recognising end of life in dementia?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3CD423-37F4-BD21-B6A5-860387B7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E3EC6-7988-99E4-AEC1-924F58AA2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0" y="1887005"/>
            <a:ext cx="8677275" cy="4714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A51FE6-239F-1CD0-14C7-FA14FAE44BCB}"/>
              </a:ext>
            </a:extLst>
          </p:cNvPr>
          <p:cNvSpPr txBox="1"/>
          <p:nvPr/>
        </p:nvSpPr>
        <p:spPr>
          <a:xfrm>
            <a:off x="9445083" y="2207941"/>
            <a:ext cx="206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Royal Australian College of General Practitioners, 2022 </a:t>
            </a:r>
          </a:p>
        </p:txBody>
      </p:sp>
    </p:spTree>
    <p:extLst>
      <p:ext uri="{BB962C8B-B14F-4D97-AF65-F5344CB8AC3E}">
        <p14:creationId xmlns:p14="http://schemas.microsoft.com/office/powerpoint/2010/main" val="409087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D653D-72FB-EC03-5678-F53E7060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D433CF-0572-1C93-296D-26C2D5A5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E3102-CE0B-C3D7-1FEF-72CC0BCE1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FD5C7-7730-8C27-C429-8478F5425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39E178-42EA-1EB8-4146-C3C2B56FA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2B3B5-FCE8-4606-384C-DBEA1E664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7644A-8B02-D640-25CF-AA7B5A30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" y="300078"/>
            <a:ext cx="3317359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Recognising end of life in dementia?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297112-6A15-51CC-ADAD-3B66AF49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2EEC1-96CA-5414-D149-8A7C29D6E044}"/>
              </a:ext>
            </a:extLst>
          </p:cNvPr>
          <p:cNvSpPr txBox="1"/>
          <p:nvPr/>
        </p:nvSpPr>
        <p:spPr>
          <a:xfrm>
            <a:off x="317102" y="1632672"/>
            <a:ext cx="2596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Supportive and Palliative Care     Indicators Tool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(SPICT-4ALL™)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FCCC5-5EB5-CCBE-1066-A71D4EE9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122424"/>
            <a:ext cx="8672619" cy="64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D4D62-9E53-9529-24DF-F1B9A8AB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1D2D4A-CC75-E971-0EDC-35A80A50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8EC12D-2D46-4357-FF27-FC066B32A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F44D3D-7371-A3BF-5469-C8BBF7B67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1DFCF4-48B1-AED2-1F5A-AFE2652EF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5D30D1-84F5-E576-4DD8-74B8DBB9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E98FE-27D6-8C5D-2A67-925824A9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71" y="325463"/>
            <a:ext cx="4319788" cy="103366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Recognising end of life in dementia?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6A760-2477-3516-4D40-8F998824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8161FC-84CE-FBBF-47B1-BD43DD3F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124379"/>
            <a:ext cx="7204523" cy="6670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2F8090-5A05-4A9A-8306-E43D9F9D0C6F}"/>
              </a:ext>
            </a:extLst>
          </p:cNvPr>
          <p:cNvSpPr txBox="1"/>
          <p:nvPr/>
        </p:nvSpPr>
        <p:spPr>
          <a:xfrm>
            <a:off x="356266" y="1875967"/>
            <a:ext cx="3864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Clinical Frailty Scale, 2012</a:t>
            </a:r>
          </a:p>
        </p:txBody>
      </p:sp>
    </p:spTree>
    <p:extLst>
      <p:ext uri="{BB962C8B-B14F-4D97-AF65-F5344CB8AC3E}">
        <p14:creationId xmlns:p14="http://schemas.microsoft.com/office/powerpoint/2010/main" val="41399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F45F7F-9C10-0C71-6225-E67037E4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7E62C8-56BA-0BAB-1A4C-CFBB986F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5AEF6A-8D1F-6306-5937-CE3983BA4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EA3A9-08B3-289B-73E5-F1DEA4563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6FD83-06C9-23A1-4DCF-17E3AB1BB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D91B3-7EC2-D5F6-0DD7-94C863435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23649-AAE5-3C2C-CFCF-72FE3CEF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planning ahead / capacity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37F114-ADEA-390B-0962-34F8BF9C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A9DB4-F4EA-3C7E-6DEF-EC27B671A785}"/>
              </a:ext>
            </a:extLst>
          </p:cNvPr>
          <p:cNvSpPr txBox="1">
            <a:spLocks/>
          </p:cNvSpPr>
          <p:nvPr/>
        </p:nvSpPr>
        <p:spPr>
          <a:xfrm>
            <a:off x="328722" y="4729848"/>
            <a:ext cx="2085753" cy="1844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http://doclibrary-rcht-intranet.cornwall.nhs.uk/DocumentsLibrary/RoyalCornwallHospitalsTrust/Forms/FormsToPrint/Accessible/Specialty/PalliativeAndEndOfLifeCare/CHA4308MyAdvanceCarePlan.pdf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https://www.dementiauk.org/wp-content/uploads/dementia-uk-template-advanced-care-plan.pdf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E0740-D194-E7A7-6710-DEF1F47E6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719" y="1750275"/>
            <a:ext cx="3567018" cy="4880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3EE1-1F21-D130-F33D-79166CF46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770" y="1750275"/>
            <a:ext cx="3564467" cy="5030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F29512-B9FA-1A30-FC2C-B93FCEE8B098}"/>
              </a:ext>
            </a:extLst>
          </p:cNvPr>
          <p:cNvSpPr txBox="1"/>
          <p:nvPr/>
        </p:nvSpPr>
        <p:spPr>
          <a:xfrm>
            <a:off x="328722" y="1892595"/>
            <a:ext cx="3048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Person may undergo multiple losses; personhood, personality, autonomy, mental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Advance Care Planning includes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LPoA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Advance decisions to refuse treatment &amp; TEP</a:t>
            </a:r>
          </a:p>
        </p:txBody>
      </p:sp>
    </p:spTree>
    <p:extLst>
      <p:ext uri="{BB962C8B-B14F-4D97-AF65-F5344CB8AC3E}">
        <p14:creationId xmlns:p14="http://schemas.microsoft.com/office/powerpoint/2010/main" val="20375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ABEFE-B010-52AE-E46C-6F457388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DD1D4-3EB4-CB73-7538-143E3E0F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24B369-0188-2302-FF05-5A298A4C9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08CAA-80CA-20A2-AFB9-C15341E83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B7C443-F6F6-6624-3DFE-0AB1ED1B3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C0B8BF-B76A-AF3D-B189-E3E8C1494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D225D-BB1C-8A64-2698-DFDE2C87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83905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Challenges for dementia and end of life – planning ahead / capacity - Scenario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D2A813-2F0C-7401-91C7-4C84D76B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624" y="3722164"/>
            <a:ext cx="4695579" cy="47866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87868-9654-42A7-2022-7850CED8D549}"/>
              </a:ext>
            </a:extLst>
          </p:cNvPr>
          <p:cNvSpPr txBox="1"/>
          <p:nvPr/>
        </p:nvSpPr>
        <p:spPr>
          <a:xfrm>
            <a:off x="648586" y="2190307"/>
            <a:ext cx="1007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78C64F-2EF0-05C8-07A3-6C063D8160F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Jim 81 living at his daughter’s house with her young family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Jim has vascular dementia, frail and has recurrent falls,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 has a 3 times daily care package and managing well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Jim has a lasting power of attorney for finance, funeral plan and Treatment Escalation Plan.</a:t>
            </a:r>
          </a:p>
        </p:txBody>
      </p:sp>
    </p:spTree>
    <p:extLst>
      <p:ext uri="{BB962C8B-B14F-4D97-AF65-F5344CB8AC3E}">
        <p14:creationId xmlns:p14="http://schemas.microsoft.com/office/powerpoint/2010/main" val="131780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1547</Words>
  <Application>Microsoft Office PowerPoint</Application>
  <PresentationFormat>Widescreen</PresentationFormat>
  <Paragraphs>271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Yu Gothic UI Semilight</vt:lpstr>
      <vt:lpstr>Aptos</vt:lpstr>
      <vt:lpstr>Aptos Display</vt:lpstr>
      <vt:lpstr>Arial</vt:lpstr>
      <vt:lpstr>Segoe Sans</vt:lpstr>
      <vt:lpstr>Wingdings</vt:lpstr>
      <vt:lpstr>Office Theme</vt:lpstr>
      <vt:lpstr>End of Life and dementia </vt:lpstr>
      <vt:lpstr>Objectives</vt:lpstr>
      <vt:lpstr>Quick statistics end of life and dementia</vt:lpstr>
      <vt:lpstr>Why is dementia palliative and a cause of death?</vt:lpstr>
      <vt:lpstr>Recognising end of life in dementia?</vt:lpstr>
      <vt:lpstr>Recognising end of life in dementia?</vt:lpstr>
      <vt:lpstr>Recognising end of life in dementia?</vt:lpstr>
      <vt:lpstr>Challenges for dementia and end of life – planning ahead / capacity</vt:lpstr>
      <vt:lpstr>Challenges for dementia and end of life – planning ahead / capacity - Scenario</vt:lpstr>
      <vt:lpstr>Challenges for dementia and end of life – planning ahead / capacity – Benefits of ACP</vt:lpstr>
      <vt:lpstr>Challenges for dementia and end of life – planning ahead / capacity – How to approach</vt:lpstr>
      <vt:lpstr>Challenges for dementia and end of life – Early identification = better management</vt:lpstr>
      <vt:lpstr>Challenges for dementia and end  of life – Interventions</vt:lpstr>
      <vt:lpstr>Challenges for dementia and end of life – pain</vt:lpstr>
      <vt:lpstr>Challenges for dementia and end of life – Connection</vt:lpstr>
      <vt:lpstr>Challenges for dementia and end of life – delirium vs terminal restlessness</vt:lpstr>
      <vt:lpstr>Supporting loved ones and carers</vt:lpstr>
      <vt:lpstr>Supporting a person living with dementia through grief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CADGER, Paul (KERNOW HEALTH CIC)</dc:creator>
  <cp:lastModifiedBy>CADGER, Paul (KERNOW HEALTH CIC)</cp:lastModifiedBy>
  <cp:revision>12</cp:revision>
  <dcterms:created xsi:type="dcterms:W3CDTF">2025-04-17T15:17:51Z</dcterms:created>
  <dcterms:modified xsi:type="dcterms:W3CDTF">2025-06-19T14:05:41Z</dcterms:modified>
</cp:coreProperties>
</file>