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1898" r:id="rId6"/>
    <p:sldId id="1899" r:id="rId7"/>
    <p:sldId id="308" r:id="rId8"/>
    <p:sldId id="309" r:id="rId9"/>
    <p:sldId id="1900" r:id="rId10"/>
    <p:sldId id="326" r:id="rId11"/>
    <p:sldId id="1901" r:id="rId12"/>
    <p:sldId id="1902" r:id="rId13"/>
    <p:sldId id="313" r:id="rId14"/>
    <p:sldId id="1903" r:id="rId15"/>
    <p:sldId id="325" r:id="rId16"/>
    <p:sldId id="1904" r:id="rId17"/>
    <p:sldId id="1905" r:id="rId18"/>
    <p:sldId id="1906" r:id="rId19"/>
    <p:sldId id="1907" r:id="rId20"/>
    <p:sldId id="1908" r:id="rId21"/>
    <p:sldId id="1909" r:id="rId22"/>
    <p:sldId id="1910" r:id="rId23"/>
    <p:sldId id="191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D54C9-737C-42F7-AD68-64A46455AA2B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62CE9-5DEB-46AA-9DE4-77B9EFEF73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8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09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F3F90-B18A-154F-5BF7-89687BE2A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98C673-56F7-7855-0D8B-2A3CD58D51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0C9AF2-718A-8263-38B0-64CBC7B6B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FB614-F132-2DFA-F8B8-4B886A44B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138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4158A-21D7-768D-516E-06B7CD07F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A4519A-C34D-F591-48DA-E6DDEAF02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18DD20-82EA-7A8F-BC5C-BA19D23E8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B6B2A-2EE7-76AD-1420-09E0354CC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743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787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55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12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894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2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69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Poorer care outcomes, Carer stress/ distress/ burnout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14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919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ED63E-1AD1-7F7F-58A0-279BBB365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28A876-94D1-F0E7-919C-72E7BF38C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5B187E-0A33-AC0E-2DD4-C2113C981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1AE1D-23A6-2899-9BF9-763CE08A4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612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5D808-7EFF-37FE-4E5A-155952BCB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82DDA4-4B1F-BD4B-47C2-F6CAFD8E8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019469-4E69-E2E2-3CF0-670581F52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218B-6E8D-8A1E-7989-B0A82886D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18E0B9-48E4-499D-93B2-B07D00395B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96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C91B7-63C3-4E44-A604-423E07DB1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7D320-E52D-AB49-2239-959E52AF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C1DE8-8C3B-6C1D-3580-9075A13F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3690-61E0-40A3-BA47-1577A4295743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082F1-D7EE-46F7-F17E-A9C9D71A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FF5AD-2106-44C0-FC24-2BFF638E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0BDC-0A0F-4C9E-A41B-9BC9104E6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5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3D2D-9A37-575D-162C-D6866A74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4E474-B190-9FAC-3DF3-A0949C6A8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C8C94-8855-A64D-D0F6-FB85697C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3690-61E0-40A3-BA47-1577A4295743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9B1FB-8CFD-BED2-DB85-6036C290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82B8D-42A1-ABD2-74B1-5FA4A99B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0BDC-0A0F-4C9E-A41B-9BC9104E6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2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490BC5-C8A1-D00F-2BC6-F7E1EA7ED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D2CC3-B3BB-732B-A29A-AE3EAE446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BA5A7-8CC7-B631-16D2-01DABCD25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3690-61E0-40A3-BA47-1577A4295743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54E58-170E-9FB5-DF79-0145F142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CE93A-A7A2-128C-0DDA-CD1EB247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0BDC-0A0F-4C9E-A41B-9BC9104E6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834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6408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14644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3045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0276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32842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34495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4475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BE0FD-EFBE-DDCD-05C3-026706E6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695F-66B1-37DB-BA6B-D03A8F830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387B0-D695-D8F1-E253-E859D9022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3690-61E0-40A3-BA47-1577A4295743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C217F-D572-42BE-2F3E-6EC6CCB5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FF2D5-BACC-1F80-5DF7-A6B72C34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0BDC-0A0F-4C9E-A41B-9BC9104E6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754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0403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en-GB" noProof="0"/>
              <a:t>Click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5822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2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7360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65027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80067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0024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Item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28243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6898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90964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3972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7D0E-9E5E-29B4-64AB-E61C8A27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9BCB3-8914-7338-4A37-D7C6AE32A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A3E32-1960-4887-C774-8D396327B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3690-61E0-40A3-BA47-1577A4295743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14C2B-4601-4E78-D0F7-62B50F20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84AE0-6CC3-ACA7-B9F8-2DCC5761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0BDC-0A0F-4C9E-A41B-9BC9104E6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63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3672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6539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2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88173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1910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0003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59896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9343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08414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87028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218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9C72-4F4F-002A-CA22-BBC6E0205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B039-5278-63BD-E240-650359EA9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CF823-7A3D-FAD3-DC3C-FE25D2643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D2144-43EB-1A1C-DD7A-ABBDE4E0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3690-61E0-40A3-BA47-1577A4295743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B2AA8-2F0A-B653-9107-8DDF191B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2F3E7-E617-88BD-B149-78ADB3C4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0BDC-0A0F-4C9E-A41B-9BC9104E6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093B-3B3A-9FC5-58F6-46B1F349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B9D6E-1B55-B2F1-1D73-C22ECA2CC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44B0B-716E-3074-9FC1-248E25FE5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49618-82E0-ADED-A070-7CFF53614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BFB36-E5AC-4C61-A205-F21701B1A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D873AE-1D7D-1683-9848-1FCA3C464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3690-61E0-40A3-BA47-1577A4295743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7181CC-AEE2-9F40-4684-BD29A719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E0058C-F404-15AC-9D97-0D4A97A58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0BDC-0A0F-4C9E-A41B-9BC9104E6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1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7803-53E5-F0D2-692B-42FB45FD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1F2999-6C7E-898D-4216-5652E22D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3690-61E0-40A3-BA47-1577A4295743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664DF-A182-C533-C319-1B25AAB1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6BB81-A281-C4CD-4A34-D4D908AE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0BDC-0A0F-4C9E-A41B-9BC9104E6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A5C37-9871-9E4C-0B66-51B65A84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3690-61E0-40A3-BA47-1577A4295743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E5FE9-F276-195D-9021-08AB3D0A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EE29A-B6AE-F84D-D7ED-3F385178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0BDC-0A0F-4C9E-A41B-9BC9104E6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4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F5FC-93B1-40BB-4CAD-546A6666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5FD55-1560-58E0-AAD7-5206F67D4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7CB9-1044-4F7A-5D01-66D98AD3A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82550-5327-3A8F-8A15-EB1EAF6E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3690-61E0-40A3-BA47-1577A4295743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6AE48-38D0-4665-7442-1C523C95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D1044-2E6A-EDAC-5F75-CFC3DA43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0BDC-0A0F-4C9E-A41B-9BC9104E6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08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B275-52BD-8B3C-89AB-11E65A862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13361-5F93-62D9-7658-D60FBB069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C829A-6198-5FE8-F248-D7C097CB4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92812-B94B-A6B7-0DAD-40E6C56AD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3690-61E0-40A3-BA47-1577A4295743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CB529-87B3-494F-92FE-5F5629314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46186-5071-FA2B-2FFE-0657EA93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0BDC-0A0F-4C9E-A41B-9BC9104E6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36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017E2-9B5E-4C6D-AC16-75434A16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275D5-8145-74C5-DC5D-5445CE16A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A2DC6-6819-AD0E-AD34-7160A2282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DC3690-61E0-40A3-BA47-1577A4295743}" type="datetimeFigureOut">
              <a:rPr lang="en-GB" smtClean="0"/>
              <a:t>19/06/2025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0C8D5-8778-2F82-E1F7-2344440C0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A6860-5D5F-65F8-43BC-1BB56DC6B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20BDC-0A0F-4C9E-A41B-9BC9104E6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06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8417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920">
          <p15:clr>
            <a:srgbClr val="F26B43"/>
          </p15:clr>
        </p15:guide>
        <p15:guide id="4" pos="5760">
          <p15:clr>
            <a:srgbClr val="F26B43"/>
          </p15:clr>
        </p15:guide>
        <p15:guide id="5" pos="7248">
          <p15:clr>
            <a:srgbClr val="F26B43"/>
          </p15:clr>
        </p15:guide>
        <p15:guide id="6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mas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50/bmj.h369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4" Type="http://schemas.openxmlformats.org/officeDocument/2006/relationships/hyperlink" Target="https://digital.nhs.uk/data-and-information/publications/statistical/primary-care-dementia-data/february-2025%20accessed%20on%2031/03/2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0C2ug7AbTY" TargetMode="Externa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R0C2ug7AbTY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hoto of four cacti in pots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57200"/>
            <a:ext cx="11274552" cy="5943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58" y="723014"/>
            <a:ext cx="10738884" cy="1828800"/>
          </a:xfrm>
        </p:spPr>
        <p:txBody>
          <a:bodyPr rtlCol="0">
            <a:normAutofit/>
          </a:bodyPr>
          <a:lstStyle/>
          <a:p>
            <a:pPr algn="l" rtl="0"/>
            <a:r>
              <a:rPr lang="en-GB" dirty="0"/>
              <a:t>Dementia - Communication, interaction &amp; behaviour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6561" y="4609214"/>
            <a:ext cx="3167636" cy="1206795"/>
          </a:xfrm>
        </p:spPr>
        <p:txBody>
          <a:bodyPr rtlCol="0">
            <a:normAutofit/>
          </a:bodyPr>
          <a:lstStyle/>
          <a:p>
            <a:pPr rtl="0"/>
            <a:r>
              <a:rPr lang="en-GB" b="1" dirty="0"/>
              <a:t>Paul </a:t>
            </a:r>
            <a:r>
              <a:rPr lang="en-GB" b="1" dirty="0" err="1"/>
              <a:t>Cadger,</a:t>
            </a:r>
            <a:r>
              <a:rPr lang="en-GB" b="1" dirty="0"/>
              <a:t> </a:t>
            </a:r>
          </a:p>
          <a:p>
            <a:pPr rtl="0"/>
            <a:r>
              <a:rPr lang="en-GB" b="1" dirty="0"/>
              <a:t>Dementia Education Lead</a:t>
            </a:r>
          </a:p>
          <a:p>
            <a:pPr rtl="0"/>
            <a:r>
              <a:rPr lang="en-GB" b="1" dirty="0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3C550-1114-9A59-C922-D760818E3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3AD43-7CC9-C41A-1E37-C9862944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98" y="145294"/>
            <a:ext cx="9986601" cy="1325563"/>
          </a:xfrm>
        </p:spPr>
        <p:txBody>
          <a:bodyPr rtlCol="0">
            <a:normAutofit/>
          </a:bodyPr>
          <a:lstStyle/>
          <a:p>
            <a:pPr rtl="0"/>
            <a:r>
              <a:rPr lang="en-GB" sz="4000" dirty="0"/>
              <a:t>Understanding and identifying an unmet need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36F874-B012-2076-4E0C-B8E7A7D7BC6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102698" y="1358944"/>
            <a:ext cx="10123965" cy="3859618"/>
          </a:xfrm>
        </p:spPr>
        <p:txBody>
          <a:bodyPr rtlCol="0" anchor="t">
            <a:noAutofit/>
          </a:bodyPr>
          <a:lstStyle/>
          <a:p>
            <a:pPr marL="0" indent="0">
              <a:buNone/>
            </a:pPr>
            <a:r>
              <a:rPr lang="en-GB" b="1" dirty="0"/>
              <a:t>James, I, A., (2011) Newcastle Model</a:t>
            </a:r>
          </a:p>
        </p:txBody>
      </p: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9C7226D9-95F0-C281-171E-82A9C3DC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695AF76A-61F2-BBE6-5E42-33209AE7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4B578082-2616-9FE8-6577-D902674E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A1809A-F7D6-0CBF-DF93-49AE40CD1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071" y="1714873"/>
            <a:ext cx="8071853" cy="514312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89DEE85-C761-1499-EC14-D37F707BB51A}"/>
              </a:ext>
            </a:extLst>
          </p:cNvPr>
          <p:cNvSpPr/>
          <p:nvPr/>
        </p:nvSpPr>
        <p:spPr>
          <a:xfrm>
            <a:off x="4550736" y="4253023"/>
            <a:ext cx="2934586" cy="10485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34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D8210-762D-4FA7-1E3E-2E2E298A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6114256-28D7-5AF3-910B-F1BAE505C13A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1209675"/>
          <a:ext cx="11430000" cy="5511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2083">
                  <a:extLst>
                    <a:ext uri="{9D8B030D-6E8A-4147-A177-3AD203B41FA5}">
                      <a16:colId xmlns:a16="http://schemas.microsoft.com/office/drawing/2014/main" val="3072439600"/>
                    </a:ext>
                  </a:extLst>
                </a:gridCol>
                <a:gridCol w="2711303">
                  <a:extLst>
                    <a:ext uri="{9D8B030D-6E8A-4147-A177-3AD203B41FA5}">
                      <a16:colId xmlns:a16="http://schemas.microsoft.com/office/drawing/2014/main" val="102133387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3343961"/>
                    </a:ext>
                  </a:extLst>
                </a:gridCol>
                <a:gridCol w="3466214">
                  <a:extLst>
                    <a:ext uri="{9D8B030D-6E8A-4147-A177-3AD203B41FA5}">
                      <a16:colId xmlns:a16="http://schemas.microsoft.com/office/drawing/2014/main" val="418516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Fundamental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Features that interfere with someone’s need being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Expression of someone whose needs are not being met (a wish, demand,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Is need currently being met? To what extent may it be contributing to behaviour of concern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02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Physical comfort and freedom from 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Smell, noise, temp, analgesia, uncomfortable chair, clothes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Verbal, stripping (temp/pain), withdrawn, one word “dirty” = toilet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38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Perception of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732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Positive 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23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Love and belonging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5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Esteem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747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Control over environment / possessions (freedom)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921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Occupation and exploration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62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9414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BC6A235-172A-9EE2-DC4B-2C5AF1B841B2}"/>
              </a:ext>
            </a:extLst>
          </p:cNvPr>
          <p:cNvSpPr txBox="1"/>
          <p:nvPr/>
        </p:nvSpPr>
        <p:spPr>
          <a:xfrm>
            <a:off x="489098" y="372140"/>
            <a:ext cx="1086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James, I, A., and Jackman, L., (2017) The 8 needs framework</a:t>
            </a:r>
          </a:p>
        </p:txBody>
      </p:sp>
    </p:spTree>
    <p:extLst>
      <p:ext uri="{BB962C8B-B14F-4D97-AF65-F5344CB8AC3E}">
        <p14:creationId xmlns:p14="http://schemas.microsoft.com/office/powerpoint/2010/main" val="68558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73C8-E0AE-362B-A724-064C27E6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28900"/>
            <a:ext cx="2862153" cy="1600200"/>
          </a:xfrm>
        </p:spPr>
        <p:txBody>
          <a:bodyPr/>
          <a:lstStyle/>
          <a:p>
            <a:r>
              <a:rPr lang="en-GB" dirty="0"/>
              <a:t>Assessment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76F2E-5DBD-E975-0079-5B2C8108B6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1136" y="136525"/>
            <a:ext cx="8189617" cy="6381233"/>
          </a:xfrm>
        </p:spPr>
        <p:txBody>
          <a:bodyPr>
            <a:normAutofit/>
          </a:bodyPr>
          <a:lstStyle/>
          <a:p>
            <a:r>
              <a:rPr lang="en-GB" b="1" dirty="0"/>
              <a:t>DICE</a:t>
            </a:r>
          </a:p>
          <a:p>
            <a:r>
              <a:rPr lang="en-GB" b="1" dirty="0"/>
              <a:t>Describe</a:t>
            </a:r>
            <a:r>
              <a:rPr lang="en-GB" dirty="0"/>
              <a:t> – ABC (Antecedent, Behaviour + Consequence) chart</a:t>
            </a:r>
          </a:p>
          <a:p>
            <a:r>
              <a:rPr lang="en-GB" b="1" dirty="0"/>
              <a:t>Investigate</a:t>
            </a:r>
            <a:r>
              <a:rPr lang="en-GB" dirty="0"/>
              <a:t> – </a:t>
            </a:r>
            <a:r>
              <a:rPr lang="en-GB" dirty="0" err="1"/>
              <a:t>BioPsychoSocial</a:t>
            </a:r>
            <a:r>
              <a:rPr lang="en-GB" dirty="0"/>
              <a:t> - </a:t>
            </a:r>
            <a:r>
              <a:rPr lang="en-GB" dirty="0" err="1"/>
              <a:t>PLwD</a:t>
            </a:r>
            <a:r>
              <a:rPr lang="en-GB" dirty="0"/>
              <a:t>, Carer, Environment, utilising Newcastle Model, Functional Analysis – what is reinforcing behaviours</a:t>
            </a:r>
          </a:p>
          <a:p>
            <a:r>
              <a:rPr lang="en-GB" b="1" dirty="0"/>
              <a:t>Create</a:t>
            </a:r>
            <a:r>
              <a:rPr lang="en-GB" dirty="0"/>
              <a:t> – Implement a treatment plan</a:t>
            </a:r>
          </a:p>
          <a:p>
            <a:r>
              <a:rPr lang="en-GB" b="1" dirty="0"/>
              <a:t>Evaluate</a:t>
            </a:r>
            <a:r>
              <a:rPr lang="en-GB" dirty="0"/>
              <a:t> – Is it effective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DISDAT</a:t>
            </a:r>
          </a:p>
          <a:p>
            <a:r>
              <a:rPr lang="en-GB" dirty="0"/>
              <a:t>Distress and Discomfort</a:t>
            </a:r>
          </a:p>
          <a:p>
            <a:r>
              <a:rPr lang="en-GB" dirty="0"/>
              <a:t>Assessment Tool – </a:t>
            </a:r>
          </a:p>
          <a:p>
            <a:r>
              <a:rPr lang="en-GB" dirty="0"/>
              <a:t>Communication impairment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FBF0A-5778-9CD2-881C-6ADB119EF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BBA9DE-4F5E-A3FE-EE35-34982D9C1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2582559"/>
            <a:ext cx="52863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13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5DAB-5A70-8CD4-46BB-57C0D21B5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44" y="443777"/>
            <a:ext cx="11450568" cy="630111"/>
          </a:xfrm>
        </p:spPr>
        <p:txBody>
          <a:bodyPr>
            <a:noAutofit/>
          </a:bodyPr>
          <a:lstStyle/>
          <a:p>
            <a:r>
              <a:rPr lang="en-GB" sz="2400" dirty="0"/>
              <a:t>James et al (2024) First Line psychosocial alternatives to psychotropic medication for Behaviours that challenge in dementia care: A toolkit for health and social care practitioners. The British Psychological Society: Leicester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CEA3B-9A62-B507-7F45-E3437A44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4C6CE-F45B-1384-22C5-42C1FB0C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3B5C17-8D11-A540-AF3C-425B3C302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1476375"/>
            <a:ext cx="96107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2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15E87-E555-BF27-FA1B-A0B82CC24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71C82-2DCF-AFE4-A280-06011829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0" y="140678"/>
            <a:ext cx="3071321" cy="6430243"/>
          </a:xfrm>
        </p:spPr>
        <p:txBody>
          <a:bodyPr rtlCol="0" anchor="t">
            <a:normAutofit/>
          </a:bodyPr>
          <a:lstStyle/>
          <a:p>
            <a:pPr rtl="0"/>
            <a:r>
              <a:rPr lang="en-GB" dirty="0"/>
              <a:t>Approaches to maintain </a:t>
            </a:r>
            <a:br>
              <a:rPr lang="en-GB" dirty="0"/>
            </a:br>
            <a:r>
              <a:rPr lang="en-GB" dirty="0">
                <a:solidFill>
                  <a:srgbClr val="00B050"/>
                </a:solidFill>
              </a:rPr>
              <a:t>Wellbeing</a:t>
            </a:r>
            <a:br>
              <a:rPr lang="en-GB" dirty="0">
                <a:solidFill>
                  <a:srgbClr val="00B050"/>
                </a:solidFill>
              </a:rPr>
            </a:br>
            <a:br>
              <a:rPr lang="en-GB" dirty="0">
                <a:solidFill>
                  <a:srgbClr val="00B050"/>
                </a:solidFill>
              </a:rPr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sz="2200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604722BC-41A3-2614-C31C-D1B8EF6A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0BE2B-79A1-8E03-A8A8-3F5E6130D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1665" y="136524"/>
            <a:ext cx="8771861" cy="6430243"/>
          </a:xfrm>
        </p:spPr>
        <p:txBody>
          <a:bodyPr>
            <a:normAutofit/>
          </a:bodyPr>
          <a:lstStyle/>
          <a:p>
            <a:r>
              <a:rPr lang="en-GB" dirty="0"/>
              <a:t>**Carer training to help them understand the purpose of someone’s behaviour  			</a:t>
            </a:r>
            <a:r>
              <a:rPr lang="en-GB" dirty="0" err="1"/>
              <a:t>Promas</a:t>
            </a:r>
            <a:r>
              <a:rPr lang="en-GB" dirty="0"/>
              <a:t> </a:t>
            </a:r>
            <a:r>
              <a:rPr lang="en-GB" dirty="0">
                <a:hlinkClick r:id="rId3"/>
              </a:rPr>
              <a:t>https://promas.co.uk/</a:t>
            </a:r>
            <a:r>
              <a:rPr lang="en-GB" dirty="0"/>
              <a:t> </a:t>
            </a:r>
          </a:p>
          <a:p>
            <a:r>
              <a:rPr lang="en-GB" dirty="0"/>
              <a:t>Personalised care – This is me</a:t>
            </a:r>
          </a:p>
          <a:p>
            <a:r>
              <a:rPr lang="en-GB" dirty="0"/>
              <a:t>Music therapy (particularly if depression identified)</a:t>
            </a:r>
          </a:p>
          <a:p>
            <a:r>
              <a:rPr lang="en-GB" dirty="0"/>
              <a:t>Usually not a single treatment but range</a:t>
            </a:r>
          </a:p>
          <a:p>
            <a:pPr marL="342900" indent="-342900">
              <a:buFont typeface="Wingdings" panose="05000000000000000000" pitchFamily="2" charset="2"/>
              <a:buChar char="ñ"/>
            </a:pPr>
            <a:r>
              <a:rPr lang="en-GB" dirty="0"/>
              <a:t>Social interactions</a:t>
            </a:r>
          </a:p>
          <a:p>
            <a:pPr marL="342900" indent="-342900">
              <a:buFont typeface="Wingdings" panose="05000000000000000000" pitchFamily="2" charset="2"/>
              <a:buChar char="ñ"/>
            </a:pPr>
            <a:r>
              <a:rPr lang="en-GB" dirty="0"/>
              <a:t>Physical activity</a:t>
            </a:r>
          </a:p>
          <a:p>
            <a:pPr marL="342900" indent="-342900">
              <a:buFont typeface="Wingdings" panose="05000000000000000000" pitchFamily="2" charset="2"/>
              <a:buChar char="ñ"/>
            </a:pPr>
            <a:r>
              <a:rPr lang="en-GB" dirty="0"/>
              <a:t>Pleasant (person centred) meaningful activity (gardening, art, DIY)</a:t>
            </a:r>
          </a:p>
          <a:p>
            <a:r>
              <a:rPr lang="en-GB" dirty="0"/>
              <a:t>Sensory focused activities (namaste care) - aromatherapy</a:t>
            </a:r>
          </a:p>
          <a:p>
            <a:r>
              <a:rPr lang="en-GB" dirty="0"/>
              <a:t>Reminiscing</a:t>
            </a:r>
          </a:p>
          <a:p>
            <a:r>
              <a:rPr lang="en-GB" dirty="0"/>
              <a:t>Doll and pet therapy</a:t>
            </a:r>
          </a:p>
          <a:p>
            <a:r>
              <a:rPr lang="en-GB" dirty="0"/>
              <a:t>Environment slide 15</a:t>
            </a:r>
          </a:p>
          <a:p>
            <a:r>
              <a:rPr lang="en-GB" dirty="0"/>
              <a:t>Maintain good physical health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1A8EEF-0757-5795-DA49-65EE6B233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82" y="2711302"/>
            <a:ext cx="3071321" cy="41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76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871A8-DD30-21D7-9966-0DACCBFC6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3296-E7E7-E01B-0E24-56A06222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0" y="140678"/>
            <a:ext cx="3033005" cy="6430243"/>
          </a:xfrm>
        </p:spPr>
        <p:txBody>
          <a:bodyPr rtlCol="0" anchor="t">
            <a:normAutofit/>
          </a:bodyPr>
          <a:lstStyle/>
          <a:p>
            <a:pPr rtl="0"/>
            <a:r>
              <a:rPr lang="en-GB" dirty="0"/>
              <a:t>Approaches to de-escalate </a:t>
            </a:r>
            <a:br>
              <a:rPr lang="en-GB" dirty="0"/>
            </a:br>
            <a:r>
              <a:rPr lang="en-GB" dirty="0">
                <a:solidFill>
                  <a:srgbClr val="FFC000"/>
                </a:solidFill>
              </a:rPr>
              <a:t>Triggering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sz="2200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ADA72B4E-A0D0-F196-0B47-C4B3E21E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F1619-8AE6-9343-BB2D-8B90E233E7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1665" y="136525"/>
            <a:ext cx="8771861" cy="3292475"/>
          </a:xfrm>
        </p:spPr>
        <p:txBody>
          <a:bodyPr>
            <a:normAutofit/>
          </a:bodyPr>
          <a:lstStyle/>
          <a:p>
            <a:r>
              <a:rPr lang="en-GB" dirty="0"/>
              <a:t>Communication</a:t>
            </a:r>
          </a:p>
          <a:p>
            <a:r>
              <a:rPr lang="en-GB" dirty="0"/>
              <a:t>Eliminate physical causes (think delirium PINCH ME)</a:t>
            </a:r>
          </a:p>
          <a:p>
            <a:r>
              <a:rPr lang="en-GB" dirty="0"/>
              <a:t>Environmental cause elimination</a:t>
            </a:r>
          </a:p>
          <a:p>
            <a:r>
              <a:rPr lang="en-GB" dirty="0"/>
              <a:t>Therapeutic lie</a:t>
            </a:r>
          </a:p>
          <a:p>
            <a:r>
              <a:rPr lang="en-GB" dirty="0"/>
              <a:t>Identify unmet need</a:t>
            </a:r>
          </a:p>
          <a:p>
            <a:r>
              <a:rPr lang="en-GB" dirty="0"/>
              <a:t>Specialist input / crisis services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BC89B-042D-1DBA-2922-DD00E64A96FA}"/>
              </a:ext>
            </a:extLst>
          </p:cNvPr>
          <p:cNvSpPr txBox="1"/>
          <p:nvPr/>
        </p:nvSpPr>
        <p:spPr>
          <a:xfrm>
            <a:off x="4061637" y="3143791"/>
            <a:ext cx="27148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BANGS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Breathe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Accept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Not argue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Go with flow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Sorry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BDFD8-C799-1575-3595-5B5F7DCAA381}"/>
              </a:ext>
            </a:extLst>
          </p:cNvPr>
          <p:cNvSpPr txBox="1"/>
          <p:nvPr/>
        </p:nvSpPr>
        <p:spPr>
          <a:xfrm>
            <a:off x="7797210" y="3143791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VERA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Validation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Emotion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Reassure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305BF1-2381-86C1-F7AF-C94D863B8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2447"/>
            <a:ext cx="3033005" cy="429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1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45BA4-94A1-39A3-A976-F99580ED5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441E-387B-F0C9-7A61-7C99950B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0" y="140678"/>
            <a:ext cx="2912623" cy="4750299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en-GB" dirty="0"/>
              <a:t>Pharm and Non-Pharm approaches </a:t>
            </a:r>
            <a:r>
              <a:rPr lang="en-GB" dirty="0">
                <a:solidFill>
                  <a:srgbClr val="FF0000"/>
                </a:solidFill>
              </a:rPr>
              <a:t>Escalation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C157F1E3-3EBA-7E7F-620E-4896BAA7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693C1-E3CC-4FC9-773B-4AFCC8B88A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21665" y="136525"/>
            <a:ext cx="8771861" cy="4754452"/>
          </a:xfrm>
        </p:spPr>
        <p:txBody>
          <a:bodyPr>
            <a:norm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Least restrictive intervention</a:t>
            </a:r>
          </a:p>
          <a:p>
            <a:r>
              <a:rPr lang="en-GB" dirty="0">
                <a:sym typeface="Wingdings" panose="05000000000000000000" pitchFamily="2" charset="2"/>
              </a:rPr>
              <a:t>Prevention and Management of Violence and Aggression</a:t>
            </a:r>
          </a:p>
          <a:p>
            <a:r>
              <a:rPr lang="en-GB" dirty="0">
                <a:sym typeface="Wingdings" panose="05000000000000000000" pitchFamily="2" charset="2"/>
              </a:rPr>
              <a:t>Local policies</a:t>
            </a:r>
          </a:p>
          <a:p>
            <a:r>
              <a:rPr lang="en-GB" dirty="0"/>
              <a:t>Exit strategies</a:t>
            </a:r>
          </a:p>
          <a:p>
            <a:endParaRPr lang="en-GB" dirty="0"/>
          </a:p>
          <a:p>
            <a:r>
              <a:rPr lang="en-GB" dirty="0"/>
              <a:t>Pharmacological acute crisis - Benzodiazepines (</a:t>
            </a:r>
            <a:r>
              <a:rPr lang="en-GB" dirty="0">
                <a:sym typeface="Wingdings" panose="05000000000000000000" pitchFamily="2" charset="2"/>
              </a:rPr>
              <a:t>risk falls, Cognitive </a:t>
            </a:r>
            <a:r>
              <a:rPr lang="en-GB" dirty="0" err="1">
                <a:sym typeface="Wingdings" panose="05000000000000000000" pitchFamily="2" charset="2"/>
              </a:rPr>
              <a:t>Fx</a:t>
            </a:r>
            <a:r>
              <a:rPr lang="en-GB" dirty="0">
                <a:sym typeface="Wingdings" panose="05000000000000000000" pitchFamily="2" charset="2"/>
              </a:rPr>
              <a:t>)</a:t>
            </a:r>
          </a:p>
          <a:p>
            <a:r>
              <a:rPr lang="en-GB" dirty="0">
                <a:sym typeface="Wingdings" panose="05000000000000000000" pitchFamily="2" charset="2"/>
              </a:rPr>
              <a:t>Delirium 1</a:t>
            </a:r>
            <a:r>
              <a:rPr lang="en-GB" baseline="30000" dirty="0">
                <a:sym typeface="Wingdings" panose="05000000000000000000" pitchFamily="2" charset="2"/>
              </a:rPr>
              <a:t>st</a:t>
            </a:r>
            <a:r>
              <a:rPr lang="en-GB" dirty="0">
                <a:sym typeface="Wingdings" panose="05000000000000000000" pitchFamily="2" charset="2"/>
              </a:rPr>
              <a:t> line – Olanzapine </a:t>
            </a:r>
          </a:p>
          <a:p>
            <a:r>
              <a:rPr lang="en-GB" dirty="0">
                <a:sym typeface="Wingdings" panose="05000000000000000000" pitchFamily="2" charset="2"/>
              </a:rPr>
              <a:t>                2</a:t>
            </a:r>
            <a:r>
              <a:rPr lang="en-GB" baseline="30000" dirty="0">
                <a:sym typeface="Wingdings" panose="05000000000000000000" pitchFamily="2" charset="2"/>
              </a:rPr>
              <a:t>nd</a:t>
            </a:r>
            <a:r>
              <a:rPr lang="en-GB" dirty="0">
                <a:sym typeface="Wingdings" panose="05000000000000000000" pitchFamily="2" charset="2"/>
              </a:rPr>
              <a:t> line – Lorazepam (Parkinson’s Disease / LBD)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>
                <a:sym typeface="Wingdings" panose="05000000000000000000" pitchFamily="2" charset="2"/>
              </a:rPr>
              <a:t>Preventative pharmacology post incident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D6EF3-6657-AB87-8517-3BD751FAE023}"/>
              </a:ext>
            </a:extLst>
          </p:cNvPr>
          <p:cNvSpPr txBox="1"/>
          <p:nvPr/>
        </p:nvSpPr>
        <p:spPr>
          <a:xfrm>
            <a:off x="192082" y="6104732"/>
            <a:ext cx="2816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/>
                <a:ea typeface="+mn-ea"/>
                <a:cs typeface="+mn-cs"/>
              </a:rPr>
              <a:t>Calming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EFA734A-8D3A-6032-BBF8-AA41543F451A}"/>
              </a:ext>
            </a:extLst>
          </p:cNvPr>
          <p:cNvSpPr txBox="1">
            <a:spLocks/>
          </p:cNvSpPr>
          <p:nvPr/>
        </p:nvSpPr>
        <p:spPr>
          <a:xfrm>
            <a:off x="3221665" y="6215553"/>
            <a:ext cx="3636335" cy="707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5736D"/>
                </a:solidFill>
                <a:effectLst/>
                <a:uLnTx/>
                <a:uFillTx/>
                <a:latin typeface="Bodoni MT"/>
                <a:ea typeface="+mn-ea"/>
                <a:cs typeface="+mn-cs"/>
                <a:sym typeface="Wingdings" panose="05000000000000000000" pitchFamily="2" charset="2"/>
              </a:rPr>
              <a:t>Debrief</a:t>
            </a:r>
          </a:p>
        </p:txBody>
      </p:sp>
    </p:spTree>
    <p:extLst>
      <p:ext uri="{BB962C8B-B14F-4D97-AF65-F5344CB8AC3E}">
        <p14:creationId xmlns:p14="http://schemas.microsoft.com/office/powerpoint/2010/main" val="324051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9171-D774-7B70-F2F6-99870B82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3" y="295361"/>
            <a:ext cx="6009854" cy="1119469"/>
          </a:xfrm>
        </p:spPr>
        <p:txBody>
          <a:bodyPr>
            <a:normAutofit/>
          </a:bodyPr>
          <a:lstStyle/>
          <a:p>
            <a:r>
              <a:rPr lang="en-GB" sz="3200" dirty="0"/>
              <a:t>Tools to help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0B599-33B8-6B9B-10FA-42492E110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833" y="1510810"/>
            <a:ext cx="2286000" cy="457200"/>
          </a:xfrm>
        </p:spPr>
        <p:txBody>
          <a:bodyPr>
            <a:normAutofit/>
          </a:bodyPr>
          <a:lstStyle/>
          <a:p>
            <a:r>
              <a:rPr lang="en-GB" dirty="0"/>
              <a:t>Pain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AB748-FD23-E0F5-6CB8-5CDA853A5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7418" y="3426000"/>
            <a:ext cx="2286000" cy="457200"/>
          </a:xfrm>
        </p:spPr>
        <p:txBody>
          <a:bodyPr>
            <a:normAutofit/>
          </a:bodyPr>
          <a:lstStyle/>
          <a:p>
            <a:r>
              <a:rPr lang="en-GB" dirty="0"/>
              <a:t>Environment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D886A6-FB62-EDC7-0248-097C7D37CC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833" y="1968010"/>
            <a:ext cx="2538084" cy="1371600"/>
          </a:xfrm>
        </p:spPr>
        <p:txBody>
          <a:bodyPr/>
          <a:lstStyle/>
          <a:p>
            <a:r>
              <a:rPr lang="en-GB" sz="1800" dirty="0"/>
              <a:t>Abbey pain scale</a:t>
            </a:r>
          </a:p>
          <a:p>
            <a:r>
              <a:rPr lang="en-GB" sz="1800" dirty="0"/>
              <a:t>PAINAD (PAIN in Advanced Dementia)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D3EA67-E8D4-B940-4A87-A23AC89FC2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418" y="4060822"/>
            <a:ext cx="2628499" cy="1371600"/>
          </a:xfrm>
        </p:spPr>
        <p:txBody>
          <a:bodyPr/>
          <a:lstStyle/>
          <a:p>
            <a:r>
              <a:rPr lang="en-GB" sz="1800" dirty="0" err="1"/>
              <a:t>Kingsfund</a:t>
            </a:r>
            <a:r>
              <a:rPr lang="en-GB" sz="1800" dirty="0"/>
              <a:t>.. Is your ________ dementia friendly</a:t>
            </a:r>
          </a:p>
          <a:p>
            <a:r>
              <a:rPr lang="en-GB" sz="1800" dirty="0" err="1"/>
              <a:t>Alz</a:t>
            </a:r>
            <a:r>
              <a:rPr lang="en-GB" sz="1800" dirty="0"/>
              <a:t> Soc – Making your home dementia friendly</a:t>
            </a:r>
          </a:p>
          <a:p>
            <a:r>
              <a:rPr lang="en-GB" sz="1800" dirty="0"/>
              <a:t>Home FAST (Falls and Accident Screening Tool)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8B3C0C-4EAE-487E-E7A5-3EB7B3063A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467501" y="1510810"/>
            <a:ext cx="2286000" cy="457200"/>
          </a:xfrm>
        </p:spPr>
        <p:txBody>
          <a:bodyPr>
            <a:normAutofit/>
          </a:bodyPr>
          <a:lstStyle/>
          <a:p>
            <a:r>
              <a:rPr lang="en-GB" dirty="0"/>
              <a:t>Person centred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05C00A-9ABE-3034-4B0F-719A5A08FA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424842"/>
            <a:ext cx="2286000" cy="457200"/>
          </a:xfrm>
        </p:spPr>
        <p:txBody>
          <a:bodyPr>
            <a:normAutofit/>
          </a:bodyPr>
          <a:lstStyle/>
          <a:p>
            <a:r>
              <a:rPr lang="en-GB" dirty="0"/>
              <a:t>Behaviour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67CFA6-8956-EE0D-E1EA-EF7BCF0564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67501" y="1981119"/>
            <a:ext cx="2286000" cy="1371600"/>
          </a:xfrm>
        </p:spPr>
        <p:txBody>
          <a:bodyPr/>
          <a:lstStyle/>
          <a:p>
            <a:r>
              <a:rPr lang="en-GB" sz="1800" dirty="0"/>
              <a:t>This is me</a:t>
            </a:r>
          </a:p>
          <a:p>
            <a:r>
              <a:rPr lang="en-GB" sz="1800" dirty="0"/>
              <a:t>Know me book</a:t>
            </a:r>
          </a:p>
          <a:p>
            <a:r>
              <a:rPr lang="en-GB" sz="1800" dirty="0"/>
              <a:t>Good days Bad days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DB47EB4-D583-94C9-FF01-05685BEA83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0" y="4060822"/>
            <a:ext cx="2628499" cy="1371600"/>
          </a:xfrm>
        </p:spPr>
        <p:txBody>
          <a:bodyPr/>
          <a:lstStyle/>
          <a:p>
            <a:r>
              <a:rPr lang="en-GB" sz="1800" dirty="0"/>
              <a:t>Antecedent Behaviour and Consequence (ABC) Chart (inpatient)</a:t>
            </a:r>
          </a:p>
          <a:p>
            <a:r>
              <a:rPr lang="en-GB" sz="1800" dirty="0"/>
              <a:t>Challenging Behaviour Scale (RH/NH)</a:t>
            </a:r>
          </a:p>
          <a:p>
            <a:r>
              <a:rPr lang="en-GB" sz="1800" dirty="0"/>
              <a:t>Neuropsychiatric Inventory (NH)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B280452-3FD8-01B9-E43F-C165962B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pic>
        <p:nvPicPr>
          <p:cNvPr id="1026" name="Picture 2" descr="Public domain stock image. Sign finger ...">
            <a:extLst>
              <a:ext uri="{FF2B5EF4-FFF2-40B4-BE49-F238E27FC236}">
                <a16:creationId xmlns:a16="http://schemas.microsoft.com/office/drawing/2014/main" id="{C22CCD9E-A235-6378-1FA7-D6F3122D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21" y="1711842"/>
            <a:ext cx="4484560" cy="44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71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988" y="136525"/>
            <a:ext cx="5005466" cy="1325563"/>
          </a:xfrm>
        </p:spPr>
        <p:txBody>
          <a:bodyPr rtlCol="0"/>
          <a:lstStyle/>
          <a:p>
            <a:pPr rtl="0"/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1143000"/>
            <a:ext cx="4953000" cy="44816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sz="2000" dirty="0"/>
              <a:t>If you have met one person with dementia, you have met one person with dementia</a:t>
            </a:r>
          </a:p>
          <a:p>
            <a:pPr rtl="0"/>
            <a:endParaRPr lang="en-GB" sz="2000" dirty="0"/>
          </a:p>
          <a:p>
            <a:pPr rtl="0"/>
            <a:r>
              <a:rPr lang="en-GB" sz="2000" dirty="0"/>
              <a:t>Useful to know the sub-type of dementia</a:t>
            </a:r>
          </a:p>
          <a:p>
            <a:pPr rtl="0"/>
            <a:endParaRPr lang="en-GB" sz="2000" dirty="0"/>
          </a:p>
          <a:p>
            <a:pPr rtl="0"/>
            <a:r>
              <a:rPr lang="en-GB" sz="2000" dirty="0"/>
              <a:t>BPSD / behaviours of concern is not simple get support, specialists across the system</a:t>
            </a:r>
          </a:p>
          <a:p>
            <a:pPr rtl="0"/>
            <a:endParaRPr lang="en-GB" sz="2000" dirty="0"/>
          </a:p>
          <a:p>
            <a:pPr rtl="0"/>
            <a:r>
              <a:rPr lang="en-GB" sz="2000" dirty="0"/>
              <a:t>Carer support – </a:t>
            </a:r>
            <a:r>
              <a:rPr lang="en-GB" sz="2000" dirty="0" err="1"/>
              <a:t>Promas</a:t>
            </a:r>
            <a:endParaRPr lang="en-GB" sz="2000" dirty="0"/>
          </a:p>
          <a:p>
            <a:pPr rtl="0"/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EA141-3C56-48C9-B1FB-183C363C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pic>
        <p:nvPicPr>
          <p:cNvPr id="7" name="Picture Placeholder 29" descr="photo of person in a striped shirt holding a plant in a tiny cup&#10;">
            <a:extLst>
              <a:ext uri="{FF2B5EF4-FFF2-40B4-BE49-F238E27FC236}">
                <a16:creationId xmlns:a16="http://schemas.microsoft.com/office/drawing/2014/main" id="{DB78E124-697A-93C8-CB6A-239A291EF8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6" r="10516"/>
          <a:stretch/>
        </p:blipFill>
        <p:spPr>
          <a:xfrm>
            <a:off x="862013" y="1143000"/>
            <a:ext cx="4953000" cy="4572000"/>
          </a:xfrm>
        </p:spPr>
      </p:pic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2478291"/>
            <a:ext cx="5029200" cy="1371600"/>
          </a:xfrm>
        </p:spPr>
        <p:txBody>
          <a:bodyPr rtlCol="0"/>
          <a:lstStyle/>
          <a:p>
            <a:pPr rtl="0"/>
            <a:r>
              <a:rPr lang="en-GB" dirty="0"/>
              <a:t>Thank you, 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363" y="367616"/>
            <a:ext cx="6857857" cy="1463040"/>
          </a:xfrm>
        </p:spPr>
        <p:txBody>
          <a:bodyPr rtlCol="0" anchor="t"/>
          <a:lstStyle/>
          <a:p>
            <a:pPr rtl="0"/>
            <a:r>
              <a:rPr lang="en-GB" b="1" u="sng" dirty="0"/>
              <a:t>References</a:t>
            </a:r>
          </a:p>
          <a:p>
            <a:r>
              <a:rPr lang="en-GB" sz="1200" dirty="0"/>
              <a:t>James I, A., (2011) </a:t>
            </a:r>
            <a:r>
              <a:rPr lang="en-GB" sz="1200" i="1" dirty="0"/>
              <a:t>Understanding behaviour in dementia that challenges: a guide to assessment and treatment. </a:t>
            </a:r>
            <a:r>
              <a:rPr lang="en-GB" sz="1200" dirty="0"/>
              <a:t>London, UK Jessica Kingsley</a:t>
            </a:r>
          </a:p>
          <a:p>
            <a:r>
              <a:rPr lang="en-GB" sz="1200" dirty="0"/>
              <a:t>James, I, A., and Jackman, L., (2017) Understanding behaviour in dementia that challenges:  A guide to assessment and treatment. London: Jessica Kingsley</a:t>
            </a:r>
          </a:p>
          <a:p>
            <a:r>
              <a:rPr lang="en-GB" sz="1200" dirty="0"/>
              <a:t>James, I.A., Moniz-Cook, E., Duffy, F., Lord, N., Ritchie, M. &amp; Reichelt, K. (2024). First line psychosocial alternatives to psychotropic medication for Behaviours that challenge in dementia care: A toolkit for health and social care practitioners. The British Psychological Society: Leicester.</a:t>
            </a:r>
          </a:p>
          <a:p>
            <a:r>
              <a:rPr lang="en-GB" sz="1200" b="0" i="0" dirty="0">
                <a:solidFill>
                  <a:srgbClr val="333333"/>
                </a:solidFill>
                <a:effectLst/>
              </a:rPr>
              <a:t>Kales H C, Gitlin L N, </a:t>
            </a:r>
            <a:r>
              <a:rPr lang="en-GB" sz="1200" b="0" i="0" dirty="0" err="1">
                <a:solidFill>
                  <a:srgbClr val="333333"/>
                </a:solidFill>
                <a:effectLst/>
              </a:rPr>
              <a:t>Lyketsos</a:t>
            </a:r>
            <a:r>
              <a:rPr lang="en-GB" sz="1200" b="0" i="0" dirty="0">
                <a:solidFill>
                  <a:srgbClr val="333333"/>
                </a:solidFill>
                <a:effectLst/>
              </a:rPr>
              <a:t> C G. Assessment and management of </a:t>
            </a:r>
            <a:r>
              <a:rPr lang="en-GB" sz="1200" b="0" i="0" dirty="0" err="1">
                <a:solidFill>
                  <a:srgbClr val="333333"/>
                </a:solidFill>
                <a:effectLst/>
              </a:rPr>
              <a:t>behavioral</a:t>
            </a:r>
            <a:r>
              <a:rPr lang="en-GB" sz="1200" b="0" i="0" dirty="0">
                <a:solidFill>
                  <a:srgbClr val="333333"/>
                </a:solidFill>
                <a:effectLst/>
              </a:rPr>
              <a:t> and psychological symptoms of dementia </a:t>
            </a:r>
            <a:r>
              <a:rPr lang="en-GB" sz="1200" b="0" i="1" dirty="0">
                <a:solidFill>
                  <a:srgbClr val="333333"/>
                </a:solidFill>
                <a:effectLst/>
              </a:rPr>
              <a:t>BMJ </a:t>
            </a:r>
            <a:r>
              <a:rPr lang="en-GB" sz="1200" b="0" i="0" dirty="0">
                <a:solidFill>
                  <a:srgbClr val="555555"/>
                </a:solidFill>
                <a:effectLst/>
              </a:rPr>
              <a:t>2015; </a:t>
            </a:r>
            <a:r>
              <a:rPr lang="en-GB" sz="1200" b="0" i="0" dirty="0">
                <a:solidFill>
                  <a:srgbClr val="333333"/>
                </a:solidFill>
                <a:effectLst/>
              </a:rPr>
              <a:t>350 :h369 doi:10.1136/bmj.h369 available at </a:t>
            </a:r>
            <a:r>
              <a:rPr lang="en-GB" sz="1200" dirty="0">
                <a:hlinkClick r:id="rId3"/>
              </a:rPr>
              <a:t>Assessment and management of </a:t>
            </a:r>
            <a:r>
              <a:rPr lang="en-GB" sz="1200" dirty="0" err="1">
                <a:hlinkClick r:id="rId3"/>
              </a:rPr>
              <a:t>behavioral</a:t>
            </a:r>
            <a:r>
              <a:rPr lang="en-GB" sz="1200" dirty="0">
                <a:hlinkClick r:id="rId3"/>
              </a:rPr>
              <a:t> and psychological symptoms of dementia | The BMJ</a:t>
            </a:r>
            <a:r>
              <a:rPr lang="en-GB" sz="1200" dirty="0"/>
              <a:t> access on 07/04/2025.</a:t>
            </a:r>
          </a:p>
          <a:p>
            <a:r>
              <a:rPr lang="en-GB" sz="1200" dirty="0">
                <a:cs typeface="Arial" panose="020B0604020202020204" pitchFamily="34" charset="0"/>
              </a:rPr>
              <a:t>NHS Digital (2025) </a:t>
            </a:r>
            <a:r>
              <a:rPr lang="en-GB" sz="1200" i="1" dirty="0">
                <a:cs typeface="Arial" panose="020B0604020202020204" pitchFamily="34" charset="0"/>
              </a:rPr>
              <a:t>Primary Care Dementia Data</a:t>
            </a:r>
            <a:r>
              <a:rPr lang="en-GB" sz="1200" dirty="0">
                <a:cs typeface="Arial" panose="020B0604020202020204" pitchFamily="34" charset="0"/>
              </a:rPr>
              <a:t>, available at </a:t>
            </a:r>
            <a:r>
              <a:rPr lang="en-GB" sz="1200" dirty="0">
                <a:cs typeface="Arial" panose="020B0604020202020204" pitchFamily="34" charset="0"/>
                <a:hlinkClick r:id="rId4"/>
              </a:rPr>
              <a:t>https://digital.nhs.uk/data-and-information/publications/statistical/primary-care-dementia-data/february-2025</a:t>
            </a:r>
            <a:r>
              <a:rPr lang="en-GB" sz="1200" dirty="0">
                <a:cs typeface="Arial" panose="020B0604020202020204" pitchFamily="34" charset="0"/>
              </a:rPr>
              <a:t> accessed on 31/03/25</a:t>
            </a:r>
          </a:p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03F562-A29C-45D7-86BC-706CBD6A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/>
          <a:p>
            <a:pPr rtl="0"/>
            <a:r>
              <a:rPr lang="en-GB" dirty="0"/>
              <a:t>Dementia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2255BC-C6D7-45F4-AA99-1EBC2D1ABC4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5" y="1446029"/>
            <a:ext cx="10123965" cy="3859618"/>
          </a:xfrm>
        </p:spPr>
        <p:txBody>
          <a:bodyPr rtlCol="0" anchor="t">
            <a:noAutofit/>
          </a:bodyPr>
          <a:lstStyle/>
          <a:p>
            <a:pPr marL="0" indent="0">
              <a:buNone/>
            </a:pPr>
            <a:r>
              <a:rPr lang="en-GB" b="1" dirty="0"/>
              <a:t>February 2025 </a:t>
            </a:r>
            <a:r>
              <a:rPr lang="en-GB" dirty="0"/>
              <a:t>estimated 9,919 </a:t>
            </a:r>
            <a:r>
              <a:rPr lang="en-GB" dirty="0" err="1"/>
              <a:t>PLwD</a:t>
            </a:r>
            <a:r>
              <a:rPr lang="en-GB" dirty="0"/>
              <a:t> in Cornwall.</a:t>
            </a:r>
          </a:p>
          <a:p>
            <a:pPr marL="0" indent="0">
              <a:buNone/>
            </a:pPr>
            <a:r>
              <a:rPr lang="en-GB" dirty="0"/>
              <a:t>6,129 people in </a:t>
            </a:r>
            <a:r>
              <a:rPr lang="en-GB" dirty="0" err="1"/>
              <a:t>CIoS</a:t>
            </a:r>
            <a:r>
              <a:rPr lang="en-GB" dirty="0"/>
              <a:t> are registered with dementia (61%) - NHS Digital, (2025)</a:t>
            </a:r>
            <a:endParaRPr lang="en-GB" baseline="100000" dirty="0"/>
          </a:p>
          <a:p>
            <a:pPr marL="0" indent="0">
              <a:buNone/>
            </a:pPr>
            <a:r>
              <a:rPr lang="en-GB" b="1" dirty="0"/>
              <a:t>Therefore 3,790 – without a diagnosis = without available support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err="1"/>
              <a:t>PLwD</a:t>
            </a:r>
            <a:r>
              <a:rPr lang="en-GB" b="1" dirty="0"/>
              <a:t> in Residential care home 1,700                     </a:t>
            </a:r>
          </a:p>
          <a:p>
            <a:pPr marL="0" indent="0">
              <a:buNone/>
            </a:pPr>
            <a:r>
              <a:rPr lang="en-GB" b="1" dirty="0"/>
              <a:t>Nursing home 435 </a:t>
            </a:r>
          </a:p>
          <a:p>
            <a:r>
              <a:rPr lang="en-GB" b="1" dirty="0"/>
              <a:t>Own home 4,110                  </a:t>
            </a:r>
            <a:r>
              <a:rPr lang="en-GB" dirty="0"/>
              <a:t>NHS Digital, (2025)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Inpatient average 30% of all beds (approx. 350 CFT + RCHT)  (Derriford 150)</a:t>
            </a:r>
          </a:p>
        </p:txBody>
      </p:sp>
      <p:pic>
        <p:nvPicPr>
          <p:cNvPr id="40" name="Picture Placeholder 39" descr="ceramic flower pots&#10;">
            <a:extLst>
              <a:ext uri="{FF2B5EF4-FFF2-40B4-BE49-F238E27FC236}">
                <a16:creationId xmlns:a16="http://schemas.microsoft.com/office/drawing/2014/main" id="{FE402C4A-2D7B-4F41-8218-B8594E1057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61DE0949-C611-4117-B02A-4967EA7F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41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599" y="215106"/>
            <a:ext cx="5005466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en-GB" dirty="0"/>
              <a:t>What is communication?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FB5577-4C4D-BD43-8B9D-54407B1D9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35" y="1540669"/>
            <a:ext cx="4953000" cy="3776661"/>
          </a:xfrm>
          <a:prstGeom prst="rect">
            <a:avLst/>
          </a:prstGeom>
          <a:noFill/>
        </p:spPr>
      </p:pic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03D47EDF-1AC4-A379-EDFE-D67B618F6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1540669"/>
            <a:ext cx="5627170" cy="49558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Group discussion scenario’s – consider what verbal, para-verbal and non-verbal communication adaptions in below situations….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b="1" dirty="0"/>
              <a:t>Any others you would like to add???</a:t>
            </a:r>
          </a:p>
          <a:p>
            <a:pPr marL="457200" indent="-457200">
              <a:buAutoNum type="arabicPeriod"/>
            </a:pPr>
            <a:r>
              <a:rPr lang="en-US" dirty="0" err="1"/>
              <a:t>PLwD</a:t>
            </a:r>
            <a:r>
              <a:rPr lang="en-US" dirty="0"/>
              <a:t> is ex-police officer #hip, agitated hallucinating daughter being assaulted.</a:t>
            </a:r>
          </a:p>
          <a:p>
            <a:pPr marL="457200" indent="-457200">
              <a:buAutoNum type="arabicPeriod"/>
            </a:pPr>
            <a:r>
              <a:rPr lang="en-US" dirty="0"/>
              <a:t>Assess pain with someone with FTD. </a:t>
            </a:r>
          </a:p>
          <a:p>
            <a:pPr marL="457200" indent="-457200">
              <a:buAutoNum type="arabicPeriod"/>
            </a:pPr>
            <a:r>
              <a:rPr lang="en-US" dirty="0" err="1"/>
              <a:t>PLwD</a:t>
            </a:r>
            <a:r>
              <a:rPr lang="en-US" dirty="0"/>
              <a:t> partner has </a:t>
            </a:r>
            <a:r>
              <a:rPr lang="en-US" u="sng" dirty="0"/>
              <a:t>recently</a:t>
            </a:r>
            <a:r>
              <a:rPr lang="en-US" dirty="0"/>
              <a:t> passed away, repeatedly asking for partner.</a:t>
            </a:r>
          </a:p>
          <a:p>
            <a:pPr marL="457200" indent="-457200">
              <a:buAutoNum type="arabicPeriod"/>
            </a:pPr>
            <a:r>
              <a:rPr lang="en-US" dirty="0"/>
              <a:t>Bed bound patient crying out repeatedly “Help me Lord”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7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1" y="131209"/>
            <a:ext cx="7370822" cy="1325563"/>
          </a:xfrm>
        </p:spPr>
        <p:txBody>
          <a:bodyPr rtlCol="0">
            <a:normAutofit/>
          </a:bodyPr>
          <a:lstStyle/>
          <a:p>
            <a:pPr rtl="0"/>
            <a:r>
              <a:rPr lang="en-GB" dirty="0"/>
              <a:t>Ways to improve your comms</a:t>
            </a:r>
            <a:br>
              <a:rPr lang="en-GB" dirty="0"/>
            </a:br>
            <a:r>
              <a:rPr lang="en-GB" sz="2400" dirty="0"/>
              <a:t>Obvious and not dementia specific</a:t>
            </a:r>
            <a:endParaRPr lang="en-GB" dirty="0"/>
          </a:p>
        </p:txBody>
      </p:sp>
      <p:pic>
        <p:nvPicPr>
          <p:cNvPr id="49" name="Picture Placeholder 48" descr="photo of a hanging &#10;blank store sign ">
            <a:extLst>
              <a:ext uri="{FF2B5EF4-FFF2-40B4-BE49-F238E27FC236}">
                <a16:creationId xmlns:a16="http://schemas.microsoft.com/office/drawing/2014/main" id="{B8051AFC-7B94-447D-9205-4C3C5DF021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5266" y="265421"/>
            <a:ext cx="3401568" cy="371246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091DD-F2E6-43D6-BD3D-FDB5B294D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4AA7C-A953-2B7B-A105-9A190FE15F5E}"/>
              </a:ext>
            </a:extLst>
          </p:cNvPr>
          <p:cNvSpPr txBox="1"/>
          <p:nvPr/>
        </p:nvSpPr>
        <p:spPr>
          <a:xfrm rot="425365">
            <a:off x="9159095" y="2165587"/>
            <a:ext cx="229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Hello, my name is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7CFA28C-48A4-19C5-1F18-8F27ED88272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09921" y="1796842"/>
            <a:ext cx="7668535" cy="4559507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Build rapport, less fact more feeling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Get into their bubble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Single word or single stage command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Low tone, calm and slow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Eye contact, on same level, smile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How long would you wait for an answer?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/ closed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Alternatives to verbal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/>
              <a:t>*You can not win an argument with dementia! </a:t>
            </a:r>
          </a:p>
          <a:p>
            <a:r>
              <a:rPr lang="en-GB" b="1" dirty="0"/>
              <a:t>**Restating use of call bell is unlikely to work</a:t>
            </a:r>
          </a:p>
        </p:txBody>
      </p:sp>
    </p:spTree>
    <p:extLst>
      <p:ext uri="{BB962C8B-B14F-4D97-AF65-F5344CB8AC3E}">
        <p14:creationId xmlns:p14="http://schemas.microsoft.com/office/powerpoint/2010/main" val="307018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Placeholder 10">
            <a:extLst>
              <a:ext uri="{FF2B5EF4-FFF2-40B4-BE49-F238E27FC236}">
                <a16:creationId xmlns:a16="http://schemas.microsoft.com/office/drawing/2014/main" id="{7B8040BD-D630-429D-A8B5-0210D22D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" b="1237"/>
          <a:stretch/>
        </p:blipFill>
        <p:spPr>
          <a:xfrm>
            <a:off x="1588" y="4540101"/>
            <a:ext cx="12188825" cy="2286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en-GB" dirty="0"/>
              <a:t>Think environment</a:t>
            </a: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916DDA26-131E-46AD-ADAE-F0E710EAF3D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3F77F960-EB31-4698-AB82-5583AF66D39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3E790E42-CF88-4BBB-827D-12B6E23D93C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048264-3753-C14E-CE38-282C82D5BF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8305" y="1696390"/>
            <a:ext cx="3210331" cy="1732610"/>
          </a:xfrm>
        </p:spPr>
        <p:txBody>
          <a:bodyPr/>
          <a:lstStyle/>
          <a:p>
            <a:r>
              <a:rPr lang="en-GB" dirty="0"/>
              <a:t>People – </a:t>
            </a:r>
          </a:p>
          <a:p>
            <a:r>
              <a:rPr lang="en-GB" dirty="0"/>
              <a:t>Who and Space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9CAA59-8C18-54C6-219D-F8B49EC64E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16628" y="1696389"/>
            <a:ext cx="3209544" cy="1732610"/>
          </a:xfrm>
        </p:spPr>
        <p:txBody>
          <a:bodyPr/>
          <a:lstStyle/>
          <a:p>
            <a:r>
              <a:rPr lang="en-GB" dirty="0"/>
              <a:t>Stimulation - over and under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1D100B-EC2B-07A7-5514-E1058538A81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48764" y="1696389"/>
            <a:ext cx="3209544" cy="1703940"/>
          </a:xfrm>
        </p:spPr>
        <p:txBody>
          <a:bodyPr/>
          <a:lstStyle/>
          <a:p>
            <a:r>
              <a:rPr lang="en-GB" dirty="0"/>
              <a:t>Routine</a:t>
            </a:r>
          </a:p>
        </p:txBody>
      </p:sp>
    </p:spTree>
    <p:extLst>
      <p:ext uri="{BB962C8B-B14F-4D97-AF65-F5344CB8AC3E}">
        <p14:creationId xmlns:p14="http://schemas.microsoft.com/office/powerpoint/2010/main" val="341423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4B94A8-EC10-D06E-0EAD-4870C6E1ACF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Fundamental Needs in Dementia </a:t>
            </a:r>
            <a:r>
              <a:rPr lang="en-GB" sz="2400" dirty="0">
                <a:hlinkClick r:id="rId3"/>
              </a:rPr>
              <a:t>https://www.youtube.com/watch?v=R0C2ug7AbTY</a:t>
            </a:r>
            <a:r>
              <a:rPr lang="en-GB" sz="2400" dirty="0"/>
              <a:t>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7D68EA-2316-11FE-9F35-0D48A476AF1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4FA5D46-F56A-B096-DC59-BD2D95E0ECA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C6EDA24-E456-8C96-252D-0CBB104BA4D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pic>
        <p:nvPicPr>
          <p:cNvPr id="13" name="Online Media 12" title="Fundamental needs in dementia - an animation from the CAIT and Newcastle Model series">
            <a:hlinkClick r:id="" action="ppaction://media"/>
            <a:extLst>
              <a:ext uri="{FF2B5EF4-FFF2-40B4-BE49-F238E27FC236}">
                <a16:creationId xmlns:a16="http://schemas.microsoft.com/office/drawing/2014/main" id="{89B16AE7-CC69-E0ED-7A03-679A91617A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1353800" cy="64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dirty="0"/>
              <a:t>Challenging Behaviour / Behavioural Expressions of Need / Behaviours of Concern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B31B0-7B84-475D-961F-09C0191F9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noProof="1"/>
              <a:t>Delusions*</a:t>
            </a:r>
          </a:p>
          <a:p>
            <a:pPr rtl="0"/>
            <a:r>
              <a:rPr lang="en-GB" noProof="1"/>
              <a:t>Hallucinations*</a:t>
            </a:r>
          </a:p>
          <a:p>
            <a:pPr rtl="0"/>
            <a:r>
              <a:rPr lang="en-GB" noProof="1"/>
              <a:t>Agitation* and aggression</a:t>
            </a:r>
          </a:p>
          <a:p>
            <a:pPr rtl="0"/>
            <a:r>
              <a:rPr lang="en-GB" noProof="1"/>
              <a:t>Depression* - Low mood to suicidal</a:t>
            </a:r>
          </a:p>
          <a:p>
            <a:pPr rtl="0"/>
            <a:r>
              <a:rPr lang="en-GB" noProof="1"/>
              <a:t>Anxiety*</a:t>
            </a:r>
          </a:p>
          <a:p>
            <a:pPr rtl="0"/>
            <a:r>
              <a:rPr lang="en-GB" noProof="1"/>
              <a:t>Apathy - (Self neglect)</a:t>
            </a:r>
          </a:p>
          <a:p>
            <a:pPr rtl="0"/>
            <a:r>
              <a:rPr lang="en-GB" noProof="1"/>
              <a:t>Shadowing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EDB25FB-2007-49B3-B10C-DDDE76E45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 rtlCol="0"/>
          <a:lstStyle/>
          <a:p>
            <a:pPr rtl="0"/>
            <a:r>
              <a:rPr lang="en-GB" dirty="0"/>
              <a:t>Wandering / walking with purpose</a:t>
            </a:r>
          </a:p>
          <a:p>
            <a:pPr rtl="0"/>
            <a:r>
              <a:rPr lang="en-GB" dirty="0"/>
              <a:t>Sundowning</a:t>
            </a:r>
          </a:p>
          <a:p>
            <a:pPr rtl="0"/>
            <a:r>
              <a:rPr lang="en-GB" dirty="0"/>
              <a:t>Hoarding</a:t>
            </a:r>
          </a:p>
          <a:p>
            <a:pPr rtl="0"/>
            <a:r>
              <a:rPr lang="en-GB" dirty="0"/>
              <a:t>Withdrawal</a:t>
            </a:r>
          </a:p>
          <a:p>
            <a:pPr rtl="0"/>
            <a:r>
              <a:rPr lang="en-GB" noProof="1"/>
              <a:t>Sleep disturbance</a:t>
            </a:r>
          </a:p>
          <a:p>
            <a:pPr rtl="0"/>
            <a:r>
              <a:rPr lang="en-GB" noProof="1"/>
              <a:t>Sexual disinhibition</a:t>
            </a:r>
          </a:p>
          <a:p>
            <a:pPr rtl="0"/>
            <a:r>
              <a:rPr lang="en-GB" noProof="1"/>
              <a:t>Repetitive behaviour</a:t>
            </a:r>
          </a:p>
        </p:txBody>
      </p:sp>
      <p:pic>
        <p:nvPicPr>
          <p:cNvPr id="24" name="Picture Placeholder 23" descr="photo of various succulents">
            <a:extLst>
              <a:ext uri="{FF2B5EF4-FFF2-40B4-BE49-F238E27FC236}">
                <a16:creationId xmlns:a16="http://schemas.microsoft.com/office/drawing/2014/main" id="{147E9A8B-CB18-4B11-85BF-ECE4A7B2F0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8" name="Date Placeholder 47">
            <a:extLst>
              <a:ext uri="{FF2B5EF4-FFF2-40B4-BE49-F238E27FC236}">
                <a16:creationId xmlns:a16="http://schemas.microsoft.com/office/drawing/2014/main" id="{72260A6F-9731-47E2-94BA-7030273BA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49" name="Footer Placeholder 48">
            <a:extLst>
              <a:ext uri="{FF2B5EF4-FFF2-40B4-BE49-F238E27FC236}">
                <a16:creationId xmlns:a16="http://schemas.microsoft.com/office/drawing/2014/main" id="{48B9B9CA-51FF-4104-AB78-E8AD0FBB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E7A3E10B-48DC-43B8-A29D-5258A6BC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01B0BA-D58D-6E33-F5FA-CB9C168A8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2" y="1853548"/>
            <a:ext cx="9513015" cy="6400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Behavioural and Psychological Symptoms of Dementia (BPSD)*  can affect 95% of </a:t>
            </a:r>
            <a:r>
              <a:rPr lang="en-GB" dirty="0" err="1"/>
              <a:t>PLwD</a:t>
            </a:r>
            <a:r>
              <a:rPr lang="en-GB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E3EAB4-85C1-D86F-56E6-5851910B4E19}"/>
              </a:ext>
            </a:extLst>
          </p:cNvPr>
          <p:cNvSpPr txBox="1"/>
          <p:nvPr/>
        </p:nvSpPr>
        <p:spPr>
          <a:xfrm>
            <a:off x="9303489" y="3308015"/>
            <a:ext cx="2737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C0C0C0"/>
                </a:highlight>
                <a:uLnTx/>
                <a:uFillTx/>
                <a:latin typeface="Source Sans Pro Light"/>
                <a:ea typeface="+mn-ea"/>
                <a:cs typeface="+mn-cs"/>
              </a:rPr>
              <a:t>Think delirium!!</a:t>
            </a:r>
          </a:p>
        </p:txBody>
      </p:sp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" grpId="0" uiExpand="1" build="p"/>
      <p:bldP spid="9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37085-25F7-C7B8-87C6-10147AA58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64E01-B206-F87C-8638-F774812235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0F0B0A-2925-E02E-8E11-01D6C5E01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4AC64B-5EB6-8C07-4E61-B5CDD1C57B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DE75785-BD18-7685-33E5-370D69DC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20XX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06DADAA-BD42-6874-7ACA-E69E4C494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9808" y="6008852"/>
            <a:ext cx="4114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Pitch deck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AE5B0A-9C94-DCFF-8029-E1A96D58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BF8AC6AC-5BD8-CB5A-B6FF-59E293C2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70792"/>
            <a:ext cx="12192001" cy="60872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CC1E9E-3B98-025A-AE31-6507546492C8}"/>
              </a:ext>
            </a:extLst>
          </p:cNvPr>
          <p:cNvSpPr txBox="1"/>
          <p:nvPr/>
        </p:nvSpPr>
        <p:spPr>
          <a:xfrm>
            <a:off x="417443" y="299357"/>
            <a:ext cx="1135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Kales, Gitlin and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Lyketsos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t> (2015) Assessment and Management of Behavioural and Psychological Symptoms of Dementia </a:t>
            </a:r>
          </a:p>
        </p:txBody>
      </p:sp>
    </p:spTree>
    <p:extLst>
      <p:ext uri="{BB962C8B-B14F-4D97-AF65-F5344CB8AC3E}">
        <p14:creationId xmlns:p14="http://schemas.microsoft.com/office/powerpoint/2010/main" val="340676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8211"/>
            <a:ext cx="10515600" cy="1059924"/>
          </a:xfrm>
        </p:spPr>
        <p:txBody>
          <a:bodyPr rtlCol="0">
            <a:normAutofit fontScale="90000"/>
          </a:bodyPr>
          <a:lstStyle/>
          <a:p>
            <a:pPr rtl="0"/>
            <a:r>
              <a:rPr lang="en-GB" dirty="0"/>
              <a:t>Who can help (DOPMH) Dementia and Older People’s Mental Health / </a:t>
            </a:r>
            <a:r>
              <a:rPr lang="en-GB" dirty="0">
                <a:solidFill>
                  <a:srgbClr val="0070C0"/>
                </a:solidFill>
              </a:rPr>
              <a:t>Not DOPMH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4280" y="2381979"/>
            <a:ext cx="3732467" cy="731520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rtl="0"/>
            <a:r>
              <a:rPr lang="en-GB" dirty="0"/>
              <a:t>Own home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F55437-A2E9-41B0-8902-7FB8BCD86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4279" y="3113499"/>
            <a:ext cx="3732468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0">
            <a:normAutofit/>
          </a:bodyPr>
          <a:lstStyle/>
          <a:p>
            <a:r>
              <a:rPr lang="en-GB" sz="1800" dirty="0">
                <a:solidFill>
                  <a:srgbClr val="0070C0"/>
                </a:solidFill>
              </a:rPr>
              <a:t>Dementia Adviser</a:t>
            </a:r>
          </a:p>
          <a:p>
            <a:pPr rtl="0"/>
            <a:r>
              <a:rPr lang="en-GB" sz="1800" dirty="0"/>
              <a:t>Primary Care Dementia Practitioner (PCDP)</a:t>
            </a:r>
          </a:p>
          <a:p>
            <a:r>
              <a:rPr lang="en-GB" sz="1800" dirty="0"/>
              <a:t>Community Psychiatric Nurse (CPN)</a:t>
            </a:r>
          </a:p>
          <a:p>
            <a:pPr rtl="0"/>
            <a:r>
              <a:rPr lang="en-GB" sz="1800" dirty="0">
                <a:solidFill>
                  <a:srgbClr val="0070C0"/>
                </a:solidFill>
              </a:rPr>
              <a:t>Admiral Nurse</a:t>
            </a:r>
          </a:p>
          <a:p>
            <a:pPr rtl="0"/>
            <a:r>
              <a:rPr lang="en-GB" sz="1800" dirty="0">
                <a:solidFill>
                  <a:srgbClr val="0070C0"/>
                </a:solidFill>
              </a:rPr>
              <a:t>GP team</a:t>
            </a:r>
          </a:p>
          <a:p>
            <a:pPr rtl="0"/>
            <a:r>
              <a:rPr lang="en-GB" sz="1800" dirty="0">
                <a:solidFill>
                  <a:srgbClr val="0070C0"/>
                </a:solidFill>
              </a:rPr>
              <a:t>Voluntary sector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F96FB0A-2A02-4DFB-8C70-412D8DF11C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05250" y="2383707"/>
            <a:ext cx="3200400" cy="731520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en-GB" dirty="0"/>
              <a:t>Care home (RH/NH)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78CA3E-425A-49FC-8D99-4000609FED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05250" y="3113499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rtlCol="0" anchor="t" anchorCtr="1">
            <a:normAutofit/>
          </a:bodyPr>
          <a:lstStyle/>
          <a:p>
            <a:pPr rtl="0"/>
            <a:r>
              <a:rPr lang="en-GB" sz="1800" dirty="0"/>
              <a:t>Dementia Liaison Nurse (DLN)</a:t>
            </a:r>
          </a:p>
          <a:p>
            <a:pPr rtl="0"/>
            <a:r>
              <a:rPr lang="en-GB" sz="1800" dirty="0"/>
              <a:t>Community Psychiatric Nurse (CPN)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5D2ED3F-4593-4DAA-83A4-953C35F622C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34153" y="2386005"/>
            <a:ext cx="3200400" cy="731520"/>
          </a:xfrm>
          <a:solidFill>
            <a:schemeClr val="accent2">
              <a:alpha val="50000"/>
            </a:schemeClr>
          </a:solidFill>
          <a:ln>
            <a:solidFill>
              <a:schemeClr val="accent2"/>
            </a:solidFill>
          </a:ln>
        </p:spPr>
        <p:txBody>
          <a:bodyPr rtlCol="0"/>
          <a:lstStyle/>
          <a:p>
            <a:pPr rtl="0"/>
            <a:r>
              <a:rPr lang="en-GB" dirty="0"/>
              <a:t>Inpatient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A0B0A1D-F3E2-4CA5-BB2D-285AB09BB4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34152" y="3103944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rtlCol="0" anchor="t" anchorCtr="1">
            <a:normAutofit/>
          </a:bodyPr>
          <a:lstStyle/>
          <a:p>
            <a:pPr rtl="0"/>
            <a:r>
              <a:rPr lang="en-GB" sz="1800" dirty="0"/>
              <a:t>Psychiatric Liaison</a:t>
            </a:r>
          </a:p>
          <a:p>
            <a:pPr rtl="0"/>
            <a:endParaRPr lang="en-GB" sz="1800" dirty="0"/>
          </a:p>
        </p:txBody>
      </p:sp>
      <p:sp>
        <p:nvSpPr>
          <p:cNvPr id="100" name="Slide Number Placeholder 99">
            <a:extLst>
              <a:ext uri="{FF2B5EF4-FFF2-40B4-BE49-F238E27FC236}">
                <a16:creationId xmlns:a16="http://schemas.microsoft.com/office/drawing/2014/main" id="{D7EF088D-A6D8-4DA5-AD4D-5221E33569A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Source Sans Pro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Source Sans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07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3_Office Them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9037_TF66722518_Win32" id="{8E0D3186-379A-4167-A721-EFAF4FD4F9A8}" vid="{9F09F86B-45C3-4C60-8D63-B9139CB4CC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96F4587106E84FBB2409ADF1D3EFE5" ma:contentTypeVersion="19" ma:contentTypeDescription="Create a new document." ma:contentTypeScope="" ma:versionID="ac02f9a278558271f987bf9d9c2c1417">
  <xsd:schema xmlns:xsd="http://www.w3.org/2001/XMLSchema" xmlns:xs="http://www.w3.org/2001/XMLSchema" xmlns:p="http://schemas.microsoft.com/office/2006/metadata/properties" xmlns:ns1="http://schemas.microsoft.com/sharepoint/v3" xmlns:ns3="fc700b0b-5dce-4261-b57c-7f3c61ffc768" xmlns:ns4="3e11dd9a-60f1-41b3-b625-24346349e390" targetNamespace="http://schemas.microsoft.com/office/2006/metadata/properties" ma:root="true" ma:fieldsID="7324738d961da23325b0d6f0bc263330" ns1:_="" ns3:_="" ns4:_="">
    <xsd:import namespace="http://schemas.microsoft.com/sharepoint/v3"/>
    <xsd:import namespace="fc700b0b-5dce-4261-b57c-7f3c61ffc768"/>
    <xsd:import namespace="3e11dd9a-60f1-41b3-b625-24346349e39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AutoTags" minOccurs="0"/>
                <xsd:element ref="ns1:_ip_UnifiedCompliancePolicyProperties" minOccurs="0"/>
                <xsd:element ref="ns1:_ip_UnifiedCompliancePolicyUIAction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700b0b-5dce-4261-b57c-7f3c61ffc76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1dd9a-60f1-41b3-b625-24346349e3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3e11dd9a-60f1-41b3-b625-24346349e390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D74516B-AAA1-4B41-A3BD-759DFD48F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c700b0b-5dce-4261-b57c-7f3c61ffc768"/>
    <ds:schemaRef ds:uri="3e11dd9a-60f1-41b3-b625-24346349e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19FDB3-60AB-4EAB-9081-B62CF53576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79F64-BDE9-492E-835B-ACD866E39921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3e11dd9a-60f1-41b3-b625-24346349e390"/>
    <ds:schemaRef ds:uri="fc700b0b-5dce-4261-b57c-7f3c61ffc768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1244</Words>
  <Application>Microsoft Office PowerPoint</Application>
  <PresentationFormat>Widescreen</PresentationFormat>
  <Paragraphs>223</Paragraphs>
  <Slides>19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Aptos Display</vt:lpstr>
      <vt:lpstr>Arial</vt:lpstr>
      <vt:lpstr>Bodoni MT</vt:lpstr>
      <vt:lpstr>Calibri</vt:lpstr>
      <vt:lpstr>Source Sans Pro Light</vt:lpstr>
      <vt:lpstr>Times New Roman</vt:lpstr>
      <vt:lpstr>Wingdings</vt:lpstr>
      <vt:lpstr>Office Theme</vt:lpstr>
      <vt:lpstr>13_Office Theme</vt:lpstr>
      <vt:lpstr>Dementia - Communication, interaction &amp; behaviour</vt:lpstr>
      <vt:lpstr>Dementia</vt:lpstr>
      <vt:lpstr>What is communication?</vt:lpstr>
      <vt:lpstr>Ways to improve your comms Obvious and not dementia specific</vt:lpstr>
      <vt:lpstr>Think environment</vt:lpstr>
      <vt:lpstr>PowerPoint Presentation</vt:lpstr>
      <vt:lpstr>Challenging Behaviour / Behavioural Expressions of Need / Behaviours of Concern</vt:lpstr>
      <vt:lpstr>PowerPoint Presentation</vt:lpstr>
      <vt:lpstr>Who can help (DOPMH) Dementia and Older People’s Mental Health / Not DOPMH</vt:lpstr>
      <vt:lpstr>Understanding and identifying an unmet need</vt:lpstr>
      <vt:lpstr>PowerPoint Presentation</vt:lpstr>
      <vt:lpstr>Assessment</vt:lpstr>
      <vt:lpstr>James et al (2024) First Line psychosocial alternatives to psychotropic medication for Behaviours that challenge in dementia care: A toolkit for health and social care practitioners. The British Psychological Society: Leicester</vt:lpstr>
      <vt:lpstr>Approaches to maintain  Wellbeing     </vt:lpstr>
      <vt:lpstr>Approaches to de-escalate  Triggering   </vt:lpstr>
      <vt:lpstr>Pharm and Non-Pharm approaches Escalation     </vt:lpstr>
      <vt:lpstr>Tools to help</vt:lpstr>
      <vt:lpstr>Summary</vt:lpstr>
      <vt:lpstr>Thank you,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CADGER, Paul (KERNOW HEALTH CIC)</dc:creator>
  <cp:lastModifiedBy>CADGER, Paul (KERNOW HEALTH CIC)</cp:lastModifiedBy>
  <cp:revision>1</cp:revision>
  <dcterms:created xsi:type="dcterms:W3CDTF">2025-06-19T14:06:51Z</dcterms:created>
  <dcterms:modified xsi:type="dcterms:W3CDTF">2025-06-19T14:08:23Z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0x0101006B96F4587106E84FBB2409ADF1D3EFE5</vt:lpwstr>
  </property>
</Properties>
</file>